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3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305" r:id="rId2"/>
    <p:sldId id="256" r:id="rId3"/>
    <p:sldId id="322" r:id="rId4"/>
    <p:sldId id="316" r:id="rId5"/>
    <p:sldId id="306" r:id="rId6"/>
    <p:sldId id="312" r:id="rId7"/>
    <p:sldId id="307" r:id="rId8"/>
    <p:sldId id="323" r:id="rId9"/>
    <p:sldId id="285" r:id="rId10"/>
    <p:sldId id="294" r:id="rId11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BFBD"/>
    <a:srgbClr val="8BC066"/>
    <a:srgbClr val="FBC65C"/>
    <a:srgbClr val="FC6D5C"/>
    <a:srgbClr val="FF5050"/>
    <a:srgbClr val="FF7C80"/>
    <a:srgbClr val="2BCF62"/>
    <a:srgbClr val="66FF66"/>
    <a:srgbClr val="3399FF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118" d="100"/>
          <a:sy n="118" d="100"/>
        </p:scale>
        <p:origin x="-1434" y="-552"/>
      </p:cViewPr>
      <p:guideLst>
        <p:guide orient="horz" pos="158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07E51-ED29-4F1B-9F4A-52C79B50D7D2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C6297-20A2-49B0-A95D-734083CE80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C6297-20A2-49B0-A95D-734083CE80BC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C6297-20A2-49B0-A95D-734083CE80BC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C6297-20A2-49B0-A95D-734083CE80BC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C6297-20A2-49B0-A95D-734083CE80BC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C6297-20A2-49B0-A95D-734083CE80BC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C6297-20A2-49B0-A95D-734083CE80BC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C6297-20A2-49B0-A95D-734083CE80BC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C6297-20A2-49B0-A95D-734083CE80BC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C6297-20A2-49B0-A95D-734083CE80BC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1AE-41DC-4328-9C92-4713EB774D8B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E54D-405F-446B-AE9B-7FFD24FC0E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1AE-41DC-4328-9C92-4713EB774D8B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E54D-405F-446B-AE9B-7FFD24FC0E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1AE-41DC-4328-9C92-4713EB774D8B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E54D-405F-446B-AE9B-7FFD24FC0E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1AE-41DC-4328-9C92-4713EB774D8B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E54D-405F-446B-AE9B-7FFD24FC0E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1AE-41DC-4328-9C92-4713EB774D8B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E54D-405F-446B-AE9B-7FFD24FC0E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1AE-41DC-4328-9C92-4713EB774D8B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E54D-405F-446B-AE9B-7FFD24FC0E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1AE-41DC-4328-9C92-4713EB774D8B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E54D-405F-446B-AE9B-7FFD24FC0E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1AE-41DC-4328-9C92-4713EB774D8B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E54D-405F-446B-AE9B-7FFD24FC0E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1AE-41DC-4328-9C92-4713EB774D8B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E54D-405F-446B-AE9B-7FFD24FC0E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1AE-41DC-4328-9C92-4713EB774D8B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E54D-405F-446B-AE9B-7FFD24FC0E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1AE-41DC-4328-9C92-4713EB774D8B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E54D-405F-446B-AE9B-7FFD24FC0E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541AE-41DC-4328-9C92-4713EB774D8B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3E54D-405F-446B-AE9B-7FFD24FC0E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10" Type="http://schemas.openxmlformats.org/officeDocument/2006/relationships/notesSlide" Target="../notesSlides/notesSlide9.xml"/><Relationship Id="rId4" Type="http://schemas.openxmlformats.org/officeDocument/2006/relationships/tags" Target="../tags/tag31.xml"/><Relationship Id="rId9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4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video" Target="file:///C:\Users\wyse133z\Desktop\&#36879;&#27668;&#31383;&#21457;&#23637;&#21382;&#21490;.mp4" TargetMode="External"/><Relationship Id="rId1" Type="http://schemas.openxmlformats.org/officeDocument/2006/relationships/tags" Target="../tags/tag11.xml"/><Relationship Id="rId6" Type="http://schemas.microsoft.com/office/2007/relationships/media" Target="file:///C:\Users\wyse133z\Desktop\&#36879;&#27668;&#31383;&#21457;&#23637;&#21382;&#21490;.mp4" TargetMode="Externa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jpe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8.xml"/><Relationship Id="rId3" Type="http://schemas.openxmlformats.org/officeDocument/2006/relationships/tags" Target="../tags/tag24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04236" y="-637495"/>
            <a:ext cx="2454410" cy="582922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5729"/>
          <a:stretch>
            <a:fillRect/>
          </a:stretch>
        </p:blipFill>
        <p:spPr>
          <a:xfrm>
            <a:off x="-126365" y="-28875"/>
            <a:ext cx="2580640" cy="5159040"/>
          </a:xfrm>
          <a:prstGeom prst="rect">
            <a:avLst/>
          </a:prstGeom>
        </p:spPr>
      </p:pic>
      <p:sp>
        <p:nvSpPr>
          <p:cNvPr id="32" name="TextBox 37"/>
          <p:cNvSpPr txBox="1"/>
          <p:nvPr/>
        </p:nvSpPr>
        <p:spPr>
          <a:xfrm>
            <a:off x="5198110" y="3230880"/>
            <a:ext cx="2305050" cy="352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透气窗知识</a:t>
            </a:r>
          </a:p>
        </p:txBody>
      </p:sp>
      <p:sp>
        <p:nvSpPr>
          <p:cNvPr id="34" name="圆角矩形 33"/>
          <p:cNvSpPr/>
          <p:nvPr/>
        </p:nvSpPr>
        <p:spPr>
          <a:xfrm>
            <a:off x="2187288" y="2613052"/>
            <a:ext cx="5439775" cy="504056"/>
          </a:xfrm>
          <a:prstGeom prst="roundRect">
            <a:avLst>
              <a:gd name="adj" fmla="val 42270"/>
            </a:avLst>
          </a:prstGeom>
          <a:solidFill>
            <a:srgbClr val="0070C0"/>
          </a:solidFill>
          <a:ln>
            <a:noFill/>
          </a:ln>
          <a:effectLst>
            <a:innerShdw blurRad="63500" dist="127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TextBox 40"/>
          <p:cNvSpPr txBox="1"/>
          <p:nvPr/>
        </p:nvSpPr>
        <p:spPr>
          <a:xfrm>
            <a:off x="2840990" y="2598420"/>
            <a:ext cx="46621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bg1"/>
                </a:solidFill>
                <a:sym typeface="+mn-ea"/>
              </a:rPr>
              <a:t>美宜通</a:t>
            </a:r>
            <a:r>
              <a:rPr lang="en-US" altLang="zh-CN" sz="2800" b="1" dirty="0" smtClean="0">
                <a:solidFill>
                  <a:schemeClr val="bg1"/>
                </a:solidFill>
                <a:sym typeface="+mn-ea"/>
              </a:rPr>
              <a:t>--</a:t>
            </a:r>
            <a:r>
              <a:rPr lang="zh-CN" altLang="en-US" sz="2800" b="1" dirty="0" smtClean="0">
                <a:solidFill>
                  <a:schemeClr val="bg1"/>
                </a:solidFill>
                <a:sym typeface="+mn-ea"/>
              </a:rPr>
              <a:t>产品知识培训</a:t>
            </a:r>
            <a:endParaRPr lang="zh-CN" altLang="en-US" sz="28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2026855" y="2584543"/>
            <a:ext cx="720079" cy="574619"/>
            <a:chOff x="899592" y="2377261"/>
            <a:chExt cx="720079" cy="5746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圆角矩形 36"/>
            <p:cNvSpPr/>
            <p:nvPr/>
          </p:nvSpPr>
          <p:spPr>
            <a:xfrm>
              <a:off x="899592" y="2377261"/>
              <a:ext cx="720079" cy="574619"/>
            </a:xfrm>
            <a:prstGeom prst="roundRect">
              <a:avLst>
                <a:gd name="adj" fmla="val 42270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8" name="圆角矩形 37"/>
            <p:cNvSpPr/>
            <p:nvPr/>
          </p:nvSpPr>
          <p:spPr>
            <a:xfrm>
              <a:off x="920241" y="2397813"/>
              <a:ext cx="681258" cy="533516"/>
            </a:xfrm>
            <a:prstGeom prst="roundRect">
              <a:avLst>
                <a:gd name="adj" fmla="val 42270"/>
              </a:avLst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ea typeface="微软雅黑" panose="020B0503020204020204" pitchFamily="34" charset="-122"/>
              </a:endParaRPr>
            </a:p>
          </p:txBody>
        </p:sp>
      </p:grpSp>
      <p:pic>
        <p:nvPicPr>
          <p:cNvPr id="39" name="Picture 2" descr="C:\Users\Administrator\Desktop\手.png"/>
          <p:cNvPicPr>
            <a:picLocks noChangeAspect="1" noChangeArrowheads="1"/>
          </p:cNvPicPr>
          <p:nvPr/>
        </p:nvPicPr>
        <p:blipFill>
          <a:blip r:embed="rId4"/>
          <a:srcRect l="16722" r="-2789" b="15121"/>
          <a:stretch>
            <a:fillRect/>
          </a:stretch>
        </p:blipFill>
        <p:spPr bwMode="auto">
          <a:xfrm flipH="1">
            <a:off x="1844040" y="2750185"/>
            <a:ext cx="2547620" cy="2441575"/>
          </a:xfrm>
          <a:prstGeom prst="rect">
            <a:avLst/>
          </a:prstGeom>
          <a:noFill/>
        </p:spPr>
      </p:pic>
      <p:sp>
        <p:nvSpPr>
          <p:cNvPr id="50" name="椭圆 49"/>
          <p:cNvSpPr/>
          <p:nvPr/>
        </p:nvSpPr>
        <p:spPr>
          <a:xfrm>
            <a:off x="3009712" y="1372825"/>
            <a:ext cx="873177" cy="873177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203200" dist="1016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4001750" y="1372825"/>
            <a:ext cx="873177" cy="873177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203200" dist="1016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5011041" y="1372825"/>
            <a:ext cx="873177" cy="873177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203200" dist="1016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6003079" y="1372825"/>
            <a:ext cx="873177" cy="873177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203200" dist="1016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138057" y="1306943"/>
            <a:ext cx="635109" cy="10049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tIns="35100" anchor="ctr">
            <a:spAutoFit/>
          </a:bodyPr>
          <a:lstStyle/>
          <a:p>
            <a:pPr algn="ctr"/>
            <a:r>
              <a:rPr lang="en-US" altLang="zh-CN" sz="6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FrankRuehl" panose="020E0503060101010101" charset="-79"/>
              </a:rPr>
              <a:t>2</a:t>
            </a:r>
            <a:endParaRPr lang="zh-CN" altLang="en-US" sz="6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ha" panose="020B0604020202020204" pitchFamily="2"/>
            </a:endParaRPr>
          </a:p>
        </p:txBody>
      </p:sp>
      <p:sp>
        <p:nvSpPr>
          <p:cNvPr id="55" name="TextBox 4"/>
          <p:cNvSpPr txBox="1">
            <a:spLocks noChangeArrowheads="1"/>
          </p:cNvSpPr>
          <p:nvPr/>
        </p:nvSpPr>
        <p:spPr bwMode="auto">
          <a:xfrm>
            <a:off x="4106035" y="1306943"/>
            <a:ext cx="635109" cy="10049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tIns="35100" anchor="ctr">
            <a:spAutoFit/>
          </a:bodyPr>
          <a:lstStyle/>
          <a:p>
            <a:pPr algn="ctr"/>
            <a:r>
              <a:rPr lang="en-US" altLang="zh-CN" sz="6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FrankRuehl" panose="020E0503060101010101" charset="-79"/>
              </a:rPr>
              <a:t>0</a:t>
            </a:r>
            <a:endParaRPr lang="zh-CN" altLang="en-US" sz="6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ha" panose="020B0604020202020204" pitchFamily="2"/>
            </a:endParaRPr>
          </a:p>
        </p:txBody>
      </p:sp>
      <p:sp>
        <p:nvSpPr>
          <p:cNvPr id="56" name="TextBox 4"/>
          <p:cNvSpPr txBox="1">
            <a:spLocks noChangeArrowheads="1"/>
          </p:cNvSpPr>
          <p:nvPr/>
        </p:nvSpPr>
        <p:spPr bwMode="auto">
          <a:xfrm>
            <a:off x="5122763" y="1306943"/>
            <a:ext cx="635109" cy="10049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tIns="35100" anchor="ctr">
            <a:spAutoFit/>
          </a:bodyPr>
          <a:lstStyle/>
          <a:p>
            <a:pPr algn="ctr"/>
            <a:r>
              <a:rPr lang="en-US" altLang="zh-CN" sz="6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FrankRuehl" panose="020E0503060101010101" charset="-79"/>
              </a:rPr>
              <a:t>1</a:t>
            </a:r>
            <a:endParaRPr lang="zh-CN" altLang="en-US" sz="6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ha" panose="020B0604020202020204" pitchFamily="2"/>
            </a:endParaRPr>
          </a:p>
        </p:txBody>
      </p:sp>
      <p:sp>
        <p:nvSpPr>
          <p:cNvPr id="57" name="TextBox 4"/>
          <p:cNvSpPr txBox="1">
            <a:spLocks noChangeArrowheads="1"/>
          </p:cNvSpPr>
          <p:nvPr/>
        </p:nvSpPr>
        <p:spPr bwMode="auto">
          <a:xfrm>
            <a:off x="6139491" y="1306943"/>
            <a:ext cx="635109" cy="10049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tIns="35100" anchor="ctr">
            <a:spAutoFit/>
          </a:bodyPr>
          <a:lstStyle/>
          <a:p>
            <a:pPr algn="ctr"/>
            <a:r>
              <a:rPr lang="en-US" altLang="zh-CN" sz="6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FrankRuehl" panose="020E0503060101010101" charset="-79"/>
              </a:rPr>
              <a:t>7</a:t>
            </a:r>
            <a:endParaRPr lang="zh-CN" altLang="en-US" sz="6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ha" panose="020B0604020202020204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3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3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9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-0.00895 L 0.58298 -0.00895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50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93827E-6 L 0.58351 4.93827E-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9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 bldLvl="0" animBg="1"/>
      <p:bldP spid="35" grpId="0"/>
      <p:bldP spid="50" grpId="0" bldLvl="0" animBg="1"/>
      <p:bldP spid="51" grpId="0" bldLvl="0" animBg="1"/>
      <p:bldP spid="52" grpId="0" bldLvl="0" animBg="1"/>
      <p:bldP spid="53" grpId="0" bldLvl="0" animBg="1"/>
      <p:bldP spid="7" grpId="0"/>
      <p:bldP spid="55" grpId="0"/>
      <p:bldP spid="56" grpId="0"/>
      <p:bldP spid="5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A_组合 3"/>
          <p:cNvGrpSpPr/>
          <p:nvPr>
            <p:custDataLst>
              <p:tags r:id="rId1"/>
            </p:custDataLst>
          </p:nvPr>
        </p:nvGrpSpPr>
        <p:grpSpPr>
          <a:xfrm>
            <a:off x="0" y="771550"/>
            <a:ext cx="9144000" cy="4386700"/>
            <a:chOff x="0" y="771550"/>
            <a:chExt cx="9144000" cy="438670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3" name="PA_KSO_Shape"/>
            <p:cNvSpPr/>
            <p:nvPr>
              <p:custDataLst>
                <p:tags r:id="rId7"/>
              </p:custDataLst>
            </p:nvPr>
          </p:nvSpPr>
          <p:spPr>
            <a:xfrm rot="10800000">
              <a:off x="4139952" y="3391950"/>
              <a:ext cx="5004048" cy="1766300"/>
            </a:xfrm>
            <a:custGeom>
              <a:avLst/>
              <a:gdLst>
                <a:gd name="connsiteX0" fmla="*/ 0 w 1079818"/>
                <a:gd name="connsiteY0" fmla="*/ 0 h 1080105"/>
                <a:gd name="connsiteX1" fmla="*/ 1079818 w 1079818"/>
                <a:gd name="connsiteY1" fmla="*/ 0 h 1080105"/>
                <a:gd name="connsiteX2" fmla="*/ 110134 w 1079818"/>
                <a:gd name="connsiteY2" fmla="*/ 1074544 h 1080105"/>
                <a:gd name="connsiteX3" fmla="*/ 0 w 1079818"/>
                <a:gd name="connsiteY3" fmla="*/ 1080105 h 108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9818" h="1080105">
                  <a:moveTo>
                    <a:pt x="0" y="0"/>
                  </a:moveTo>
                  <a:lnTo>
                    <a:pt x="1079818" y="0"/>
                  </a:lnTo>
                  <a:cubicBezTo>
                    <a:pt x="1079818" y="559251"/>
                    <a:pt x="654791" y="1019231"/>
                    <a:pt x="110134" y="1074544"/>
                  </a:cubicBezTo>
                  <a:lnTo>
                    <a:pt x="0" y="108010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" name="PA_KSO_Shape"/>
            <p:cNvSpPr/>
            <p:nvPr>
              <p:custDataLst>
                <p:tags r:id="rId8"/>
              </p:custDataLst>
            </p:nvPr>
          </p:nvSpPr>
          <p:spPr>
            <a:xfrm rot="10800000" flipH="1">
              <a:off x="0" y="771550"/>
              <a:ext cx="4932040" cy="4371950"/>
            </a:xfrm>
            <a:custGeom>
              <a:avLst/>
              <a:gdLst>
                <a:gd name="connsiteX0" fmla="*/ 0 w 1079818"/>
                <a:gd name="connsiteY0" fmla="*/ 0 h 1080105"/>
                <a:gd name="connsiteX1" fmla="*/ 1079818 w 1079818"/>
                <a:gd name="connsiteY1" fmla="*/ 0 h 1080105"/>
                <a:gd name="connsiteX2" fmla="*/ 110134 w 1079818"/>
                <a:gd name="connsiteY2" fmla="*/ 1074544 h 1080105"/>
                <a:gd name="connsiteX3" fmla="*/ 0 w 1079818"/>
                <a:gd name="connsiteY3" fmla="*/ 1080105 h 108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9818" h="1080105">
                  <a:moveTo>
                    <a:pt x="0" y="0"/>
                  </a:moveTo>
                  <a:lnTo>
                    <a:pt x="1079818" y="0"/>
                  </a:lnTo>
                  <a:cubicBezTo>
                    <a:pt x="1079818" y="559251"/>
                    <a:pt x="654791" y="1019231"/>
                    <a:pt x="110134" y="1074544"/>
                  </a:cubicBezTo>
                  <a:lnTo>
                    <a:pt x="0" y="108010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6" name="PA_文本框 1"/>
          <p:cNvSpPr txBox="1"/>
          <p:nvPr>
            <p:custDataLst>
              <p:tags r:id="rId2"/>
            </p:custDataLst>
          </p:nvPr>
        </p:nvSpPr>
        <p:spPr>
          <a:xfrm>
            <a:off x="3235553" y="2354967"/>
            <a:ext cx="266446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thank-you</a:t>
            </a:r>
          </a:p>
        </p:txBody>
      </p:sp>
      <p:sp>
        <p:nvSpPr>
          <p:cNvPr id="25" name="PA_椭圆 10"/>
          <p:cNvSpPr/>
          <p:nvPr>
            <p:custDataLst>
              <p:tags r:id="rId3"/>
            </p:custDataLst>
          </p:nvPr>
        </p:nvSpPr>
        <p:spPr>
          <a:xfrm>
            <a:off x="2804688" y="843558"/>
            <a:ext cx="920081" cy="920081"/>
          </a:xfrm>
          <a:prstGeom prst="ellipse">
            <a:avLst/>
          </a:prstGeom>
          <a:solidFill>
            <a:srgbClr val="66BFBD"/>
          </a:solidFill>
          <a:ln>
            <a:noFill/>
          </a:ln>
          <a:effectLst>
            <a:outerShdw blurRad="127000" dist="63500" dir="8100000" sx="106000" sy="106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PA_椭圆 12"/>
          <p:cNvSpPr/>
          <p:nvPr>
            <p:custDataLst>
              <p:tags r:id="rId4"/>
            </p:custDataLst>
          </p:nvPr>
        </p:nvSpPr>
        <p:spPr>
          <a:xfrm>
            <a:off x="2248347" y="3183560"/>
            <a:ext cx="324294" cy="324294"/>
          </a:xfrm>
          <a:prstGeom prst="ellipse">
            <a:avLst/>
          </a:prstGeom>
          <a:solidFill>
            <a:srgbClr val="FC6D5C"/>
          </a:solidFill>
          <a:ln>
            <a:noFill/>
          </a:ln>
          <a:effectLst>
            <a:outerShdw blurRad="127000" dist="63500" dir="8100000" sx="106000" sy="106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PA_椭圆 13"/>
          <p:cNvSpPr/>
          <p:nvPr>
            <p:custDataLst>
              <p:tags r:id="rId5"/>
            </p:custDataLst>
          </p:nvPr>
        </p:nvSpPr>
        <p:spPr>
          <a:xfrm>
            <a:off x="1887428" y="1507479"/>
            <a:ext cx="683012" cy="683012"/>
          </a:xfrm>
          <a:prstGeom prst="ellipse">
            <a:avLst/>
          </a:prstGeom>
          <a:solidFill>
            <a:srgbClr val="8BC066"/>
          </a:solidFill>
          <a:ln>
            <a:noFill/>
          </a:ln>
          <a:effectLst>
            <a:outerShdw blurRad="127000" dist="63500" dir="8100000" sx="106000" sy="106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PA_椭圆 14"/>
          <p:cNvSpPr/>
          <p:nvPr>
            <p:custDataLst>
              <p:tags r:id="rId6"/>
            </p:custDataLst>
          </p:nvPr>
        </p:nvSpPr>
        <p:spPr>
          <a:xfrm>
            <a:off x="1719482" y="2510679"/>
            <a:ext cx="493119" cy="493119"/>
          </a:xfrm>
          <a:prstGeom prst="ellipse">
            <a:avLst/>
          </a:prstGeom>
          <a:solidFill>
            <a:srgbClr val="FBC65C"/>
          </a:solidFill>
          <a:ln>
            <a:noFill/>
          </a:ln>
          <a:effectLst>
            <a:outerShdw blurRad="127000" dist="63500" dir="8100000" sx="106000" sy="106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 animBg="1"/>
      <p:bldP spid="26" grpId="0" animBg="1"/>
      <p:bldP spid="27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PA_组合 2"/>
          <p:cNvGrpSpPr/>
          <p:nvPr>
            <p:custDataLst>
              <p:tags r:id="rId1"/>
            </p:custDataLst>
          </p:nvPr>
        </p:nvGrpSpPr>
        <p:grpSpPr>
          <a:xfrm>
            <a:off x="4418849" y="1850405"/>
            <a:ext cx="2343930" cy="621046"/>
            <a:chOff x="5185929" y="1491630"/>
            <a:chExt cx="2343930" cy="621046"/>
          </a:xfrm>
        </p:grpSpPr>
        <p:sp>
          <p:nvSpPr>
            <p:cNvPr id="5" name="PA_文本框 24"/>
            <p:cNvSpPr txBox="1"/>
            <p:nvPr>
              <p:custDataLst>
                <p:tags r:id="rId10"/>
              </p:custDataLst>
            </p:nvPr>
          </p:nvSpPr>
          <p:spPr>
            <a:xfrm>
              <a:off x="5975379" y="1617487"/>
              <a:ext cx="1554480" cy="384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透气窗的划分</a:t>
              </a:r>
            </a:p>
          </p:txBody>
        </p:sp>
        <p:sp>
          <p:nvSpPr>
            <p:cNvPr id="18" name="椭圆 17"/>
            <p:cNvSpPr/>
            <p:nvPr/>
          </p:nvSpPr>
          <p:spPr>
            <a:xfrm>
              <a:off x="5185929" y="1491630"/>
              <a:ext cx="621046" cy="621046"/>
            </a:xfrm>
            <a:prstGeom prst="ellipse">
              <a:avLst/>
            </a:prstGeom>
            <a:solidFill>
              <a:srgbClr val="FBC65C"/>
            </a:solidFill>
            <a:ln>
              <a:noFill/>
            </a:ln>
            <a:effectLst>
              <a:outerShdw blurRad="127000" dist="63500" dir="2700000" sx="106000" sy="106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/>
                <a:t>2</a:t>
              </a:r>
            </a:p>
          </p:txBody>
        </p:sp>
      </p:grpSp>
      <p:grpSp>
        <p:nvGrpSpPr>
          <p:cNvPr id="2" name="PA_组合 1"/>
          <p:cNvGrpSpPr/>
          <p:nvPr>
            <p:custDataLst>
              <p:tags r:id="rId2"/>
            </p:custDataLst>
          </p:nvPr>
        </p:nvGrpSpPr>
        <p:grpSpPr>
          <a:xfrm>
            <a:off x="4070727" y="1006221"/>
            <a:ext cx="2548142" cy="621046"/>
            <a:chOff x="4860032" y="798576"/>
            <a:chExt cx="2548142" cy="621046"/>
          </a:xfrm>
        </p:grpSpPr>
        <p:sp>
          <p:nvSpPr>
            <p:cNvPr id="4" name="PA_文本框 23"/>
            <p:cNvSpPr txBox="1"/>
            <p:nvPr>
              <p:custDataLst>
                <p:tags r:id="rId9"/>
              </p:custDataLst>
            </p:nvPr>
          </p:nvSpPr>
          <p:spPr>
            <a:xfrm>
              <a:off x="5625094" y="924432"/>
              <a:ext cx="1783080" cy="384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透气窗的发展史</a:t>
              </a:r>
            </a:p>
          </p:txBody>
        </p:sp>
        <p:sp>
          <p:nvSpPr>
            <p:cNvPr id="15" name="椭圆 14"/>
            <p:cNvSpPr/>
            <p:nvPr/>
          </p:nvSpPr>
          <p:spPr>
            <a:xfrm>
              <a:off x="4860032" y="798576"/>
              <a:ext cx="621046" cy="621046"/>
            </a:xfrm>
            <a:prstGeom prst="ellipse">
              <a:avLst/>
            </a:prstGeom>
            <a:solidFill>
              <a:srgbClr val="FC6D5C"/>
            </a:solidFill>
            <a:ln>
              <a:noFill/>
            </a:ln>
            <a:effectLst>
              <a:outerShdw blurRad="127000" dist="63500" dir="2700000" sx="106000" sy="106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/>
                <a:t>1</a:t>
              </a:r>
            </a:p>
          </p:txBody>
        </p:sp>
      </p:grpSp>
      <p:grpSp>
        <p:nvGrpSpPr>
          <p:cNvPr id="11" name="PA_组合 10"/>
          <p:cNvGrpSpPr/>
          <p:nvPr>
            <p:custDataLst>
              <p:tags r:id="rId3"/>
            </p:custDataLst>
          </p:nvPr>
        </p:nvGrpSpPr>
        <p:grpSpPr>
          <a:xfrm>
            <a:off x="4513614" y="2744380"/>
            <a:ext cx="2318528" cy="621046"/>
            <a:chOff x="5302919" y="2242095"/>
            <a:chExt cx="2318528" cy="621046"/>
          </a:xfrm>
        </p:grpSpPr>
        <p:sp>
          <p:nvSpPr>
            <p:cNvPr id="6" name="PA_文本框 25"/>
            <p:cNvSpPr txBox="1"/>
            <p:nvPr>
              <p:custDataLst>
                <p:tags r:id="rId8"/>
              </p:custDataLst>
            </p:nvPr>
          </p:nvSpPr>
          <p:spPr>
            <a:xfrm>
              <a:off x="6066967" y="2367952"/>
              <a:ext cx="1554480" cy="384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透气窗的优点</a:t>
              </a:r>
            </a:p>
          </p:txBody>
        </p:sp>
        <p:sp>
          <p:nvSpPr>
            <p:cNvPr id="17" name="椭圆 16"/>
            <p:cNvSpPr/>
            <p:nvPr/>
          </p:nvSpPr>
          <p:spPr>
            <a:xfrm>
              <a:off x="5302919" y="2242095"/>
              <a:ext cx="621046" cy="621046"/>
            </a:xfrm>
            <a:prstGeom prst="ellipse">
              <a:avLst/>
            </a:prstGeom>
            <a:solidFill>
              <a:srgbClr val="8BC066"/>
            </a:solidFill>
            <a:ln>
              <a:noFill/>
            </a:ln>
            <a:effectLst>
              <a:outerShdw blurRad="127000" dist="63500" dir="2700000" sx="106000" sy="106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/>
                <a:t>3</a:t>
              </a:r>
            </a:p>
          </p:txBody>
        </p:sp>
      </p:grpSp>
      <p:grpSp>
        <p:nvGrpSpPr>
          <p:cNvPr id="14" name="PA_组合 13"/>
          <p:cNvGrpSpPr/>
          <p:nvPr>
            <p:custDataLst>
              <p:tags r:id="rId4"/>
            </p:custDataLst>
          </p:nvPr>
        </p:nvGrpSpPr>
        <p:grpSpPr>
          <a:xfrm>
            <a:off x="4181359" y="3577838"/>
            <a:ext cx="3484238" cy="621046"/>
            <a:chOff x="5185929" y="3003798"/>
            <a:chExt cx="3484238" cy="621046"/>
          </a:xfrm>
        </p:grpSpPr>
        <p:sp>
          <p:nvSpPr>
            <p:cNvPr id="7" name="PA_文本框 26"/>
            <p:cNvSpPr txBox="1"/>
            <p:nvPr>
              <p:custDataLst>
                <p:tags r:id="rId7"/>
              </p:custDataLst>
            </p:nvPr>
          </p:nvSpPr>
          <p:spPr>
            <a:xfrm>
              <a:off x="5972687" y="3129655"/>
              <a:ext cx="2697480" cy="384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透气窗的市场分布及特点</a:t>
              </a:r>
            </a:p>
          </p:txBody>
        </p:sp>
        <p:sp>
          <p:nvSpPr>
            <p:cNvPr id="16" name="椭圆 15"/>
            <p:cNvSpPr/>
            <p:nvPr/>
          </p:nvSpPr>
          <p:spPr>
            <a:xfrm>
              <a:off x="5185929" y="3003798"/>
              <a:ext cx="621046" cy="621046"/>
            </a:xfrm>
            <a:prstGeom prst="ellipse">
              <a:avLst/>
            </a:prstGeom>
            <a:solidFill>
              <a:srgbClr val="66BFBD"/>
            </a:solidFill>
            <a:ln>
              <a:noFill/>
            </a:ln>
            <a:effectLst>
              <a:outerShdw blurRad="127000" dist="63500" dir="2700000" sx="106000" sy="106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/>
                <a:t>4</a:t>
              </a:r>
            </a:p>
          </p:txBody>
        </p:sp>
      </p:grpSp>
      <p:grpSp>
        <p:nvGrpSpPr>
          <p:cNvPr id="29" name="PA_组合 28"/>
          <p:cNvGrpSpPr/>
          <p:nvPr>
            <p:custDataLst>
              <p:tags r:id="rId5"/>
            </p:custDataLst>
          </p:nvPr>
        </p:nvGrpSpPr>
        <p:grpSpPr>
          <a:xfrm>
            <a:off x="1188636" y="1457509"/>
            <a:ext cx="2074386" cy="2074386"/>
            <a:chOff x="1475656" y="1538154"/>
            <a:chExt cx="2074386" cy="2074386"/>
          </a:xfrm>
        </p:grpSpPr>
        <p:sp>
          <p:nvSpPr>
            <p:cNvPr id="26" name="椭圆 25"/>
            <p:cNvSpPr/>
            <p:nvPr/>
          </p:nvSpPr>
          <p:spPr>
            <a:xfrm>
              <a:off x="1475656" y="1538154"/>
              <a:ext cx="2074386" cy="207438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127000" sx="106000" sy="106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PA_文本框 5"/>
            <p:cNvSpPr txBox="1"/>
            <p:nvPr>
              <p:custDataLst>
                <p:tags r:id="rId6"/>
              </p:custDataLst>
            </p:nvPr>
          </p:nvSpPr>
          <p:spPr>
            <a:xfrm>
              <a:off x="1594745" y="2137120"/>
              <a:ext cx="183620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  <a:endParaRPr lang="en-US" altLang="zh-CN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en-US" altLang="zh-CN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CONTENTS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30" name="图片 2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6900" y="2956560"/>
            <a:ext cx="926465" cy="2204085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A_文本框 5"/>
          <p:cNvSpPr txBox="1"/>
          <p:nvPr>
            <p:custDataLst>
              <p:tags r:id="rId1"/>
            </p:custDataLst>
          </p:nvPr>
        </p:nvSpPr>
        <p:spPr>
          <a:xfrm>
            <a:off x="873125" y="2095500"/>
            <a:ext cx="1836420" cy="831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24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6900" y="2956560"/>
            <a:ext cx="926465" cy="2204085"/>
          </a:xfrm>
          <a:prstGeom prst="rect">
            <a:avLst/>
          </a:prstGeom>
        </p:spPr>
      </p:pic>
      <p:pic>
        <p:nvPicPr>
          <p:cNvPr id="8" name="透气窗发展历史">
            <a:hlinkClick r:id="" action="ppaction://media"/>
          </p:cNvPr>
          <p:cNvPicPr/>
          <p:nvPr>
            <a:videoFile r:link="rId2"/>
            <p:extLst>
              <p:ext uri="{DAA4B4D4-6D71-4841-9C94-3DE7FCFB9230}">
                <p14:media xmlns:p14="http://schemas.microsoft.com/office/powerpoint/2010/main" xmlns="" r:link="rId6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253490" y="1042035"/>
            <a:ext cx="6963410" cy="401574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3378835" y="198120"/>
            <a:ext cx="26231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透气窗发展历史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0" fill="hold" display="1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 additive="base">
                                        <p:cTn id="15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939326" y="843559"/>
            <a:ext cx="253855" cy="253855"/>
          </a:xfrm>
          <a:prstGeom prst="rect">
            <a:avLst/>
          </a:prstGeom>
          <a:solidFill>
            <a:srgbClr val="FBC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314635" y="843558"/>
            <a:ext cx="253855" cy="253855"/>
          </a:xfrm>
          <a:prstGeom prst="rect">
            <a:avLst/>
          </a:prstGeom>
          <a:solidFill>
            <a:srgbClr val="8BC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312476" y="457782"/>
            <a:ext cx="253855" cy="253855"/>
          </a:xfrm>
          <a:prstGeom prst="rect">
            <a:avLst/>
          </a:prstGeom>
          <a:solidFill>
            <a:srgbClr val="66BF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939326" y="457783"/>
            <a:ext cx="253855" cy="253855"/>
          </a:xfrm>
          <a:prstGeom prst="rect">
            <a:avLst/>
          </a:prstGeom>
          <a:solidFill>
            <a:srgbClr val="FC6D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32347" y="1201720"/>
            <a:ext cx="487680" cy="1869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华文楷体" panose="02010600040101010101" charset="-122"/>
                <a:ea typeface="华文楷体" panose="02010600040101010101" charset="-122"/>
              </a:rPr>
              <a:t>透气窗的发展史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38324" y="1724919"/>
            <a:ext cx="410845" cy="19297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l"/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Development  history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941705" y="457835"/>
            <a:ext cx="626745" cy="3296285"/>
            <a:chOff x="941485" y="385775"/>
            <a:chExt cx="627005" cy="2401999"/>
          </a:xfrm>
        </p:grpSpPr>
        <p:cxnSp>
          <p:nvCxnSpPr>
            <p:cNvPr id="10" name="PA_直接连接符 7"/>
            <p:cNvCxnSpPr/>
            <p:nvPr>
              <p:custDataLst>
                <p:tags r:id="rId1"/>
              </p:custDataLst>
            </p:nvPr>
          </p:nvCxnSpPr>
          <p:spPr>
            <a:xfrm>
              <a:off x="1246806" y="385775"/>
              <a:ext cx="0" cy="2401999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A_直接连接符 7"/>
            <p:cNvCxnSpPr/>
            <p:nvPr>
              <p:custDataLst>
                <p:tags r:id="rId2"/>
              </p:custDataLst>
            </p:nvPr>
          </p:nvCxnSpPr>
          <p:spPr>
            <a:xfrm>
              <a:off x="941485" y="619028"/>
              <a:ext cx="627005" cy="0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" name="表格 2"/>
          <p:cNvGraphicFramePr/>
          <p:nvPr/>
        </p:nvGraphicFramePr>
        <p:xfrm>
          <a:off x="1736090" y="457835"/>
          <a:ext cx="6981825" cy="39077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670"/>
                <a:gridCol w="1399540"/>
                <a:gridCol w="1339215"/>
                <a:gridCol w="1503045"/>
                <a:gridCol w="1697355"/>
              </a:tblGrid>
              <a:tr h="109982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zh-CN" altLang="en-US" sz="1400" b="0" u="none" dirty="0" smtClean="0">
                          <a:highlight>
                            <a:srgbClr val="DEEBF6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时间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CDD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zh-CN" altLang="en-US" sz="1400" b="0" u="none">
                          <a:highlight>
                            <a:srgbClr val="D7CDD8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起源</a:t>
                      </a:r>
                      <a:r>
                        <a:rPr lang="en-US" altLang="zh-CN" sz="1400" b="0" u="none">
                          <a:highlight>
                            <a:srgbClr val="D7CDD8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r>
                        <a:rPr lang="zh-CN" altLang="en-US" sz="1400" b="0" u="none">
                          <a:highlight>
                            <a:srgbClr val="D7CDD8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世纪 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CDD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altLang="zh-CN" sz="1400" b="0" u="none" dirty="0">
                          <a:highlight>
                            <a:srgbClr val="D7CDD8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</a:t>
                      </a:r>
                      <a:r>
                        <a:rPr lang="zh-CN" altLang="en-US" sz="1400" b="0" u="none" dirty="0">
                          <a:highlight>
                            <a:srgbClr val="D7CDD8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世纪 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CDD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altLang="zh-CN" sz="1400" b="0" u="none" dirty="0">
                          <a:highlight>
                            <a:srgbClr val="D7CDD8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</a:t>
                      </a:r>
                      <a:r>
                        <a:rPr lang="zh-CN" altLang="en-US" sz="1400" b="0" u="none" dirty="0">
                          <a:highlight>
                            <a:srgbClr val="D7CDD8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世纪 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CDD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altLang="zh-CN" sz="1400" b="0" u="none" dirty="0">
                          <a:highlight>
                            <a:srgbClr val="D7CDD8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21</a:t>
                      </a:r>
                      <a:r>
                        <a:rPr lang="zh-CN" altLang="en-US" sz="1400" b="0" u="none" dirty="0">
                          <a:highlight>
                            <a:srgbClr val="D7CDD8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世纪 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CDD8"/>
                    </a:solidFill>
                  </a:tcPr>
                </a:tc>
              </a:tr>
              <a:tr h="140716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zh-CN" altLang="en-US" sz="1400" b="0" u="none" dirty="0" smtClean="0">
                          <a:highlight>
                            <a:srgbClr val="DEEBF6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类别</a:t>
                      </a:r>
                      <a:endParaRPr lang="zh-CN" altLang="en-US" sz="1400" b="0" u="none" dirty="0">
                        <a:highlight>
                          <a:srgbClr val="DEEBF6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zh-CN" altLang="en-US" sz="1000" b="0" u="none" dirty="0" smtClean="0">
                          <a:solidFill>
                            <a:schemeClr val="accent2"/>
                          </a:solidFill>
                          <a:highlight>
                            <a:srgbClr val="DEEBF6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固定叶片的透气窗</a:t>
                      </a:r>
                      <a:endParaRPr lang="zh-CN" altLang="en-US" sz="1000" b="0" u="none" dirty="0">
                        <a:solidFill>
                          <a:schemeClr val="accent2"/>
                        </a:solidFill>
                        <a:highlight>
                          <a:srgbClr val="DEEBF6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zh-CN" altLang="en-US" sz="1000" b="0" u="none" dirty="0" smtClean="0">
                          <a:solidFill>
                            <a:schemeClr val="accent2"/>
                          </a:solidFill>
                          <a:highlight>
                            <a:srgbClr val="DEEBF6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可移动叶片的透气窗</a:t>
                      </a:r>
                      <a:endParaRPr lang="zh-CN" altLang="en-US" sz="1000" b="0" u="none" dirty="0">
                        <a:solidFill>
                          <a:schemeClr val="accent2"/>
                        </a:solidFill>
                        <a:highlight>
                          <a:srgbClr val="DEEBF6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zh-CN" altLang="en-US" sz="1000" b="0" u="none" dirty="0" smtClean="0">
                          <a:solidFill>
                            <a:schemeClr val="accent2"/>
                          </a:solidFill>
                          <a:highlight>
                            <a:srgbClr val="DEEBF6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各类叶片透气</a:t>
                      </a:r>
                      <a:r>
                        <a:rPr lang="zh-CN" altLang="en-US" sz="1000" b="0" u="none" dirty="0">
                          <a:solidFill>
                            <a:schemeClr val="accent2"/>
                          </a:solidFill>
                          <a:highlight>
                            <a:srgbClr val="DEEBF6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窗</a:t>
                      </a:r>
                      <a:r>
                        <a:rPr lang="zh-CN" altLang="en-US" sz="1000" b="0" u="none" dirty="0" smtClean="0">
                          <a:solidFill>
                            <a:schemeClr val="accent2"/>
                          </a:solidFill>
                          <a:highlight>
                            <a:srgbClr val="DEEBF6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出现</a:t>
                      </a:r>
                      <a:endParaRPr lang="zh-CN" altLang="en-US" sz="1000" b="0" u="none" dirty="0">
                        <a:solidFill>
                          <a:schemeClr val="accent2"/>
                        </a:solidFill>
                        <a:highlight>
                          <a:srgbClr val="DEEBF6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zh-CN" altLang="en-US" sz="1000" b="0" u="none" dirty="0">
                          <a:solidFill>
                            <a:schemeClr val="accent2"/>
                          </a:solidFill>
                          <a:highlight>
                            <a:srgbClr val="DEEBF6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透气</a:t>
                      </a:r>
                      <a:r>
                        <a:rPr lang="zh-CN" altLang="en-US" sz="1000" b="0" u="none" dirty="0" smtClean="0">
                          <a:solidFill>
                            <a:schemeClr val="accent2"/>
                          </a:solidFill>
                          <a:highlight>
                            <a:srgbClr val="DEEBF6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窗功能不断完善和发展</a:t>
                      </a:r>
                      <a:endParaRPr lang="zh-CN" altLang="en-US" sz="1000" b="0" u="none" dirty="0">
                        <a:solidFill>
                          <a:schemeClr val="accent2"/>
                        </a:solidFill>
                        <a:highlight>
                          <a:srgbClr val="DEEBF6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BF6"/>
                    </a:solidFill>
                  </a:tcPr>
                </a:tc>
              </a:tr>
              <a:tr h="140081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zh-CN" altLang="en-US" sz="1400" b="0" u="none" dirty="0" smtClean="0">
                          <a:highlight>
                            <a:srgbClr val="E2EFDA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范围</a:t>
                      </a:r>
                      <a:endParaRPr lang="zh-CN" altLang="en-US" sz="1400" b="0" u="none" dirty="0">
                        <a:highlight>
                          <a:srgbClr val="E2EFDA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zh-CN" altLang="en-US" sz="1000" b="0" u="none" dirty="0" smtClean="0">
                          <a:highlight>
                            <a:srgbClr val="E2EFDA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英国皇室贵族 </a:t>
                      </a:r>
                      <a:endParaRPr lang="zh-CN" altLang="en-US" sz="1000" b="0" u="none" dirty="0">
                        <a:highlight>
                          <a:srgbClr val="E2EFDA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zh-CN" altLang="en-US" sz="1000" b="0" u="none" dirty="0">
                          <a:highlight>
                            <a:srgbClr val="E2EFDA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应用多数豪华装饰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zh-CN" altLang="en-US" sz="1000" b="0" u="none" dirty="0">
                          <a:highlight>
                            <a:srgbClr val="E2EFDA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欧美及澳洲地区广泛使用 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highlight>
                            <a:srgbClr val="E2EFDA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应用于现代各类建筑和装饰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F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6" grpId="0" bldLvl="0" animBg="1"/>
      <p:bldP spid="7" grpId="0" bldLvl="0" animBg="1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939326" y="843559"/>
            <a:ext cx="253855" cy="253855"/>
          </a:xfrm>
          <a:prstGeom prst="rect">
            <a:avLst/>
          </a:prstGeom>
          <a:solidFill>
            <a:srgbClr val="FBC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314635" y="843558"/>
            <a:ext cx="253855" cy="253855"/>
          </a:xfrm>
          <a:prstGeom prst="rect">
            <a:avLst/>
          </a:prstGeom>
          <a:solidFill>
            <a:srgbClr val="8BC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312476" y="457782"/>
            <a:ext cx="253855" cy="253855"/>
          </a:xfrm>
          <a:prstGeom prst="rect">
            <a:avLst/>
          </a:prstGeom>
          <a:solidFill>
            <a:srgbClr val="66BF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939326" y="457783"/>
            <a:ext cx="253855" cy="253855"/>
          </a:xfrm>
          <a:prstGeom prst="rect">
            <a:avLst/>
          </a:prstGeom>
          <a:solidFill>
            <a:srgbClr val="FC6D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32347" y="1273475"/>
            <a:ext cx="487680" cy="1615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l"/>
            <a:r>
              <a:rPr lang="zh-CN" altLang="en-US" sz="20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透气窗的划分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38324" y="1868429"/>
            <a:ext cx="410845" cy="62992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l"/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Divide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941705" y="457835"/>
            <a:ext cx="626745" cy="2498725"/>
            <a:chOff x="941485" y="385775"/>
            <a:chExt cx="627005" cy="2401999"/>
          </a:xfrm>
        </p:grpSpPr>
        <p:cxnSp>
          <p:nvCxnSpPr>
            <p:cNvPr id="10" name="PA_直接连接符 7"/>
            <p:cNvCxnSpPr/>
            <p:nvPr>
              <p:custDataLst>
                <p:tags r:id="rId1"/>
              </p:custDataLst>
            </p:nvPr>
          </p:nvCxnSpPr>
          <p:spPr>
            <a:xfrm>
              <a:off x="1246806" y="385775"/>
              <a:ext cx="0" cy="2401999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A_直接连接符 7"/>
            <p:cNvCxnSpPr/>
            <p:nvPr>
              <p:custDataLst>
                <p:tags r:id="rId2"/>
              </p:custDataLst>
            </p:nvPr>
          </p:nvCxnSpPr>
          <p:spPr>
            <a:xfrm>
              <a:off x="941485" y="699542"/>
              <a:ext cx="627005" cy="0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6900" y="2956560"/>
            <a:ext cx="926465" cy="2204085"/>
          </a:xfrm>
          <a:prstGeom prst="rect">
            <a:avLst/>
          </a:prstGeom>
        </p:spPr>
      </p:pic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2009140" y="771525"/>
          <a:ext cx="3533775" cy="32797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52855"/>
                <a:gridCol w="2280920"/>
              </a:tblGrid>
              <a:tr h="152019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材质划分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b="0" dirty="0" smtClean="0"/>
                        <a:t>实木透气窗</a:t>
                      </a:r>
                      <a:endParaRPr lang="en-US" altLang="zh-CN" b="0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b="0" dirty="0" smtClean="0"/>
                        <a:t>环保型</a:t>
                      </a:r>
                      <a:r>
                        <a:rPr lang="en-US" altLang="zh-CN" b="0" dirty="0" smtClean="0"/>
                        <a:t>PVC</a:t>
                      </a:r>
                      <a:r>
                        <a:rPr lang="zh-CN" altLang="en-US" b="0" dirty="0" smtClean="0"/>
                        <a:t>透气窗</a:t>
                      </a:r>
                      <a:endParaRPr lang="en-US" altLang="zh-CN" b="0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b="0" dirty="0" smtClean="0"/>
                        <a:t>铝合金透气窗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1759585"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结构划分</a:t>
                      </a:r>
                      <a:endParaRPr lang="zh-CN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b="0" dirty="0" smtClean="0">
                          <a:latin typeface="+mn-ea"/>
                          <a:ea typeface="+mn-ea"/>
                        </a:rPr>
                        <a:t>固定式</a:t>
                      </a:r>
                      <a:endParaRPr lang="en-US" altLang="zh-CN" b="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b="0" baseline="0" dirty="0" smtClean="0">
                          <a:latin typeface="+mn-ea"/>
                          <a:ea typeface="+mn-ea"/>
                        </a:rPr>
                        <a:t>合页式</a:t>
                      </a:r>
                      <a:endParaRPr lang="en-US" altLang="zh-CN" b="0" baseline="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b="0" baseline="0" dirty="0" smtClean="0">
                          <a:latin typeface="+mn-ea"/>
                          <a:ea typeface="+mn-ea"/>
                        </a:rPr>
                        <a:t>折叠式</a:t>
                      </a:r>
                      <a:endParaRPr lang="en-US" altLang="zh-CN" b="0" baseline="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b="0" baseline="0" dirty="0" smtClean="0">
                          <a:latin typeface="+mn-ea"/>
                          <a:ea typeface="+mn-ea"/>
                        </a:rPr>
                        <a:t>推拉式</a:t>
                      </a:r>
                      <a:r>
                        <a:rPr lang="zh-CN" altLang="en-US" b="1" baseline="0" dirty="0" smtClean="0">
                          <a:latin typeface="+mn-ea"/>
                          <a:ea typeface="+mn-ea"/>
                        </a:rPr>
                        <a:t>     </a:t>
                      </a:r>
                      <a:endParaRPr lang="zh-CN" altLang="en-US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35480" y="4195445"/>
            <a:ext cx="68433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b="1" dirty="0" smtClean="0"/>
              <a:t>产品可以根据客人的需求进行定制，可以做常规的方形也可以做圆形、拱形、斜角等特殊的形状！</a:t>
            </a:r>
          </a:p>
        </p:txBody>
      </p:sp>
      <p:pic>
        <p:nvPicPr>
          <p:cNvPr id="4" name="图片 3" descr="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35015" y="2444115"/>
            <a:ext cx="2407285" cy="1607185"/>
          </a:xfrm>
          <a:prstGeom prst="rect">
            <a:avLst/>
          </a:prstGeom>
        </p:spPr>
      </p:pic>
      <p:pic>
        <p:nvPicPr>
          <p:cNvPr id="14" name="图片 13" descr="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835015" y="771525"/>
            <a:ext cx="2407285" cy="1598295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6" grpId="0" bldLvl="0" animBg="1"/>
      <p:bldP spid="7" grpId="0" bldLvl="0" animBg="1"/>
      <p:bldP spid="11" grpId="0"/>
      <p:bldP spid="12" grpId="0"/>
      <p:bldP spid="5" grpId="0"/>
      <p:bldP spid="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939326" y="843559"/>
            <a:ext cx="253855" cy="253855"/>
          </a:xfrm>
          <a:prstGeom prst="rect">
            <a:avLst/>
          </a:prstGeom>
          <a:solidFill>
            <a:srgbClr val="FBC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314635" y="843558"/>
            <a:ext cx="253855" cy="253855"/>
          </a:xfrm>
          <a:prstGeom prst="rect">
            <a:avLst/>
          </a:prstGeom>
          <a:solidFill>
            <a:srgbClr val="8BC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312476" y="457782"/>
            <a:ext cx="253855" cy="253855"/>
          </a:xfrm>
          <a:prstGeom prst="rect">
            <a:avLst/>
          </a:prstGeom>
          <a:solidFill>
            <a:srgbClr val="66BF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939326" y="457783"/>
            <a:ext cx="253855" cy="253855"/>
          </a:xfrm>
          <a:prstGeom prst="rect">
            <a:avLst/>
          </a:prstGeom>
          <a:solidFill>
            <a:srgbClr val="FC6D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32347" y="1273475"/>
            <a:ext cx="487680" cy="2377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l"/>
            <a:r>
              <a:rPr lang="zh-CN" altLang="en-US" sz="20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透气窗的材料及特性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40864" y="1444884"/>
            <a:ext cx="410845" cy="217741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l"/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Materials and properties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941705" y="457835"/>
            <a:ext cx="626745" cy="3146425"/>
            <a:chOff x="941485" y="385775"/>
            <a:chExt cx="627005" cy="2401999"/>
          </a:xfrm>
        </p:grpSpPr>
        <p:cxnSp>
          <p:nvCxnSpPr>
            <p:cNvPr id="10" name="PA_直接连接符 7"/>
            <p:cNvCxnSpPr/>
            <p:nvPr>
              <p:custDataLst>
                <p:tags r:id="rId1"/>
              </p:custDataLst>
            </p:nvPr>
          </p:nvCxnSpPr>
          <p:spPr>
            <a:xfrm>
              <a:off x="1246806" y="385775"/>
              <a:ext cx="0" cy="2401999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A_直接连接符 7"/>
            <p:cNvCxnSpPr/>
            <p:nvPr>
              <p:custDataLst>
                <p:tags r:id="rId2"/>
              </p:custDataLst>
            </p:nvPr>
          </p:nvCxnSpPr>
          <p:spPr>
            <a:xfrm>
              <a:off x="941485" y="699542"/>
              <a:ext cx="627005" cy="0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6900" y="2956560"/>
            <a:ext cx="926465" cy="220408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1923415" y="509270"/>
            <a:ext cx="6476365" cy="39319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eaLnBrk="1" fontAlgn="auto" latinLnBrk="0" hangingPunct="1">
              <a:lnSpc>
                <a:spcPct val="150000"/>
              </a:lnSpc>
              <a:buNone/>
            </a:pPr>
            <a:r>
              <a:rPr lang="zh-CN" altLang="en-US" sz="1400" b="1" dirty="0" smtClean="0">
                <a:latin typeface="+mn-ea"/>
                <a:ea typeface="宋体" panose="02010600030101010101" pitchFamily="2" charset="-122"/>
                <a:sym typeface="+mn-ea"/>
              </a:rPr>
              <a:t>椴木：</a:t>
            </a:r>
            <a:r>
              <a:rPr lang="zh-CN" altLang="en-US" sz="1400" dirty="0" smtClean="0">
                <a:sym typeface="+mn-ea"/>
              </a:rPr>
              <a:t>透气窗材质主要是以椴木为主，因其木质轻而细腻，容易加工打磨；另外，不易变形，不开裂，不长虫，漆面润泽且无异味。</a:t>
            </a:r>
            <a:endParaRPr lang="zh-CN" altLang="en-US" sz="1400" dirty="0" smtClean="0"/>
          </a:p>
          <a:p>
            <a:pPr eaLnBrk="1" fontAlgn="auto" latinLnBrk="0" hangingPunct="1">
              <a:lnSpc>
                <a:spcPct val="150000"/>
              </a:lnSpc>
              <a:buNone/>
            </a:pPr>
            <a:r>
              <a:rPr lang="zh-CN" altLang="en-US" sz="1400" b="1" dirty="0" smtClean="0">
                <a:sym typeface="+mn-ea"/>
              </a:rPr>
              <a:t>红雪松：</a:t>
            </a:r>
            <a:r>
              <a:rPr lang="zh-CN" altLang="en-US" sz="1400" dirty="0" smtClean="0">
                <a:sym typeface="+mn-ea"/>
              </a:rPr>
              <a:t>红雪松的材质稳定，湿水后不易膨胀、腐烂；密度低，重量较轻，且有松木天然的条形纹理，和淡淡的松香味，不翘不裂。所以红雪松在市场上也备受人喜爱。</a:t>
            </a:r>
            <a:endParaRPr lang="zh-CN" altLang="en-US" sz="1400" dirty="0" smtClean="0"/>
          </a:p>
          <a:p>
            <a:pPr eaLnBrk="1" fontAlgn="auto" latinLnBrk="0" hangingPunct="1">
              <a:lnSpc>
                <a:spcPct val="150000"/>
              </a:lnSpc>
              <a:buNone/>
            </a:pPr>
            <a:r>
              <a:rPr lang="zh-CN" altLang="en-US" sz="1400" b="1" dirty="0" smtClean="0">
                <a:latin typeface="+mn-ea"/>
                <a:ea typeface="宋体" panose="02010600030101010101" pitchFamily="2" charset="-122"/>
                <a:sym typeface="+mn-ea"/>
              </a:rPr>
              <a:t>桐木：</a:t>
            </a:r>
            <a:r>
              <a:rPr lang="zh-CN" altLang="en-US" sz="1400" dirty="0" smtClean="0">
                <a:latin typeface="+mn-ea"/>
                <a:ea typeface="宋体" panose="02010600030101010101" pitchFamily="2" charset="-122"/>
                <a:sym typeface="+mn-ea"/>
              </a:rPr>
              <a:t>桐木独有的</a:t>
            </a:r>
            <a:r>
              <a:rPr lang="zh-CN" altLang="en-US" sz="1400" dirty="0" smtClean="0">
                <a:solidFill>
                  <a:schemeClr val="tx1"/>
                </a:solidFill>
                <a:latin typeface="+mn-ea"/>
                <a:ea typeface="宋体" panose="02010600030101010101" pitchFamily="2" charset="-122"/>
                <a:sym typeface="+mn-ea"/>
              </a:rPr>
              <a:t>细腻纹理</a:t>
            </a:r>
            <a:r>
              <a:rPr lang="zh-CN" altLang="en-US" sz="1400" dirty="0" smtClean="0">
                <a:latin typeface="+mn-ea"/>
                <a:ea typeface="宋体" panose="02010600030101010101" pitchFamily="2" charset="-122"/>
                <a:sym typeface="+mn-ea"/>
              </a:rPr>
              <a:t>，利用清漆封层，使桐木特有的纹理自然展现，美轮美奂。</a:t>
            </a:r>
          </a:p>
          <a:p>
            <a:pPr eaLnBrk="1" fontAlgn="auto" latinLnBrk="0" hangingPunct="1">
              <a:lnSpc>
                <a:spcPct val="150000"/>
              </a:lnSpc>
              <a:buNone/>
            </a:pPr>
            <a:r>
              <a:rPr lang="en-US" sz="1400" b="1" dirty="0" smtClean="0">
                <a:latin typeface="+mn-ea"/>
                <a:ea typeface="宋体" panose="02010600030101010101" pitchFamily="2" charset="-122"/>
                <a:sym typeface="+mn-ea"/>
              </a:rPr>
              <a:t>PVC</a:t>
            </a:r>
            <a:r>
              <a:rPr lang="zh-CN" altLang="en-US" sz="1400" b="1" dirty="0" smtClean="0">
                <a:latin typeface="+mn-ea"/>
                <a:ea typeface="宋体" panose="02010600030101010101" pitchFamily="2" charset="-122"/>
                <a:sym typeface="+mn-ea"/>
              </a:rPr>
              <a:t>：</a:t>
            </a:r>
            <a:r>
              <a:rPr lang="zh-CN" altLang="en-US" sz="1400" dirty="0" smtClean="0">
                <a:latin typeface="+mn-ea"/>
                <a:ea typeface="宋体" panose="02010600030101010101" pitchFamily="2" charset="-122"/>
                <a:sym typeface="+mn-ea"/>
              </a:rPr>
              <a:t>我们采用的是环保</a:t>
            </a:r>
            <a:r>
              <a:rPr lang="en-US" altLang="zh-CN" sz="1400" dirty="0" smtClean="0">
                <a:latin typeface="+mn-ea"/>
                <a:ea typeface="宋体" panose="02010600030101010101" pitchFamily="2" charset="-122"/>
                <a:sym typeface="+mn-ea"/>
              </a:rPr>
              <a:t>PVC</a:t>
            </a:r>
            <a:r>
              <a:rPr lang="zh-CN" altLang="en-US" sz="1400" dirty="0" smtClean="0">
                <a:latin typeface="+mn-ea"/>
                <a:ea typeface="宋体" panose="02010600030101010101" pitchFamily="2" charset="-122"/>
                <a:sym typeface="+mn-ea"/>
              </a:rPr>
              <a:t>，可回收再利用。我们采用发泡共挤技术和特殊配方，使其具有阻燃、耐变黄、耐化洗等的优点，非常耐用。另外</a:t>
            </a:r>
            <a:r>
              <a:rPr lang="en-US" altLang="zh-CN" sz="1400" dirty="0" smtClean="0">
                <a:latin typeface="+mn-ea"/>
                <a:ea typeface="宋体" panose="02010600030101010101" pitchFamily="2" charset="-122"/>
                <a:sym typeface="+mn-ea"/>
              </a:rPr>
              <a:t>PVC</a:t>
            </a:r>
            <a:r>
              <a:rPr lang="zh-CN" altLang="en-US" sz="1400" dirty="0" smtClean="0">
                <a:latin typeface="+mn-ea"/>
                <a:ea typeface="宋体" panose="02010600030101010101" pitchFamily="2" charset="-122"/>
                <a:sym typeface="+mn-ea"/>
              </a:rPr>
              <a:t>具有防水防潮特性，</a:t>
            </a:r>
            <a:r>
              <a:rPr lang="zh-CN" sz="1400" dirty="0" smtClean="0">
                <a:latin typeface="+mn-ea"/>
                <a:ea typeface="宋体" panose="02010600030101010101" pitchFamily="2" charset="-122"/>
                <a:sym typeface="+mn-ea"/>
              </a:rPr>
              <a:t>因此广泛应用于厨房、洗手间、室外等地方</a:t>
            </a:r>
            <a:r>
              <a:rPr lang="zh-CN" altLang="en-US" sz="1400" dirty="0" smtClean="0">
                <a:latin typeface="+mn-ea"/>
                <a:ea typeface="宋体" panose="02010600030101010101" pitchFamily="2" charset="-122"/>
                <a:sym typeface="+mn-ea"/>
              </a:rPr>
              <a:t>。</a:t>
            </a:r>
            <a:endParaRPr lang="en-US" altLang="zh-CN" sz="1400" dirty="0" smtClean="0">
              <a:latin typeface="+mn-ea"/>
              <a:ea typeface="宋体" panose="02010600030101010101" pitchFamily="2" charset="-122"/>
            </a:endParaRPr>
          </a:p>
          <a:p>
            <a:pPr eaLnBrk="1" fontAlgn="auto" latinLnBrk="0" hangingPunct="1">
              <a:lnSpc>
                <a:spcPct val="150000"/>
              </a:lnSpc>
              <a:buNone/>
            </a:pPr>
            <a:r>
              <a:rPr lang="zh-CN" altLang="en-US" sz="1400" b="1" dirty="0" smtClean="0">
                <a:latin typeface="+mn-ea"/>
                <a:ea typeface="宋体" panose="02010600030101010101" pitchFamily="2" charset="-122"/>
                <a:sym typeface="+mn-ea"/>
              </a:rPr>
              <a:t>铝合金：</a:t>
            </a:r>
            <a:r>
              <a:rPr lang="zh-CN" altLang="en-US" sz="1400" dirty="0" smtClean="0">
                <a:latin typeface="+mn-ea"/>
                <a:ea typeface="宋体" panose="02010600030101010101" pitchFamily="2" charset="-122"/>
                <a:sym typeface="+mn-ea"/>
              </a:rPr>
              <a:t>我们采用的铝合金是加厚型材、表面使用专业镀膜技术，具有耐锈蚀、坚固不易变形和防潮等特性。主要是用于室外 。</a:t>
            </a:r>
            <a:endParaRPr lang="zh-CN" altLang="en-US" sz="1400" dirty="0">
              <a:latin typeface="+mn-ea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6" grpId="0" bldLvl="0" animBg="1"/>
      <p:bldP spid="7" grpId="0" bldLvl="0" animBg="1"/>
      <p:bldP spid="11" grpId="0"/>
      <p:bldP spid="1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939326" y="843559"/>
            <a:ext cx="253855" cy="253855"/>
          </a:xfrm>
          <a:prstGeom prst="rect">
            <a:avLst/>
          </a:prstGeom>
          <a:solidFill>
            <a:srgbClr val="FBC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314635" y="843558"/>
            <a:ext cx="253855" cy="253855"/>
          </a:xfrm>
          <a:prstGeom prst="rect">
            <a:avLst/>
          </a:prstGeom>
          <a:solidFill>
            <a:srgbClr val="8BC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312476" y="457782"/>
            <a:ext cx="253855" cy="253855"/>
          </a:xfrm>
          <a:prstGeom prst="rect">
            <a:avLst/>
          </a:prstGeom>
          <a:solidFill>
            <a:srgbClr val="66BF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939326" y="457783"/>
            <a:ext cx="253855" cy="253855"/>
          </a:xfrm>
          <a:prstGeom prst="rect">
            <a:avLst/>
          </a:prstGeom>
          <a:solidFill>
            <a:srgbClr val="FC6D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32347" y="1416985"/>
            <a:ext cx="487680" cy="1615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华文楷体" panose="02010600040101010101" charset="-122"/>
                <a:ea typeface="华文楷体" panose="02010600040101010101" charset="-122"/>
              </a:rPr>
              <a:t>透气窗的优点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38324" y="1653164"/>
            <a:ext cx="410845" cy="1007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l"/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Advantage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941705" y="457835"/>
            <a:ext cx="626745" cy="2637790"/>
            <a:chOff x="941485" y="385775"/>
            <a:chExt cx="627005" cy="2401999"/>
          </a:xfrm>
        </p:grpSpPr>
        <p:cxnSp>
          <p:nvCxnSpPr>
            <p:cNvPr id="10" name="PA_直接连接符 7"/>
            <p:cNvCxnSpPr/>
            <p:nvPr>
              <p:custDataLst>
                <p:tags r:id="rId1"/>
              </p:custDataLst>
            </p:nvPr>
          </p:nvCxnSpPr>
          <p:spPr>
            <a:xfrm>
              <a:off x="1246806" y="385775"/>
              <a:ext cx="0" cy="2401999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A_直接连接符 7"/>
            <p:cNvCxnSpPr/>
            <p:nvPr>
              <p:custDataLst>
                <p:tags r:id="rId2"/>
              </p:custDataLst>
            </p:nvPr>
          </p:nvCxnSpPr>
          <p:spPr>
            <a:xfrm>
              <a:off x="941485" y="699542"/>
              <a:ext cx="627005" cy="0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2078990" y="603885"/>
            <a:ext cx="5909945" cy="4327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  <a:cs typeface="+mn-ea"/>
                <a:sym typeface="+mn-lt"/>
              </a:rPr>
              <a:t>[1] </a:t>
            </a:r>
            <a:r>
              <a:rPr lang="zh-CN" altLang="en-US" sz="1600" dirty="0" smtClean="0">
                <a:sym typeface="+mn-ea"/>
              </a:rPr>
              <a:t>通风、采光、隐私保护</a:t>
            </a:r>
            <a:endParaRPr lang="en-US" altLang="zh-CN" sz="1600" dirty="0" smtClean="0"/>
          </a:p>
          <a:p>
            <a:pPr fontAlgn="auto">
              <a:lnSpc>
                <a:spcPct val="150000"/>
              </a:lnSpc>
              <a:buNone/>
            </a:pPr>
            <a:r>
              <a:rPr lang="zh-CN" altLang="en-US" sz="1600" dirty="0" smtClean="0">
                <a:sym typeface="+mn-ea"/>
              </a:rPr>
              <a:t>      </a:t>
            </a:r>
            <a:r>
              <a:rPr lang="zh-CN" altLang="en-US" sz="1400" dirty="0" smtClean="0">
                <a:sym typeface="+mn-ea"/>
              </a:rPr>
              <a:t>随着现代住宅的密度越来越大，传统的窗帘布使住房很难在通风，采光与保护隐私之间取得平衡，但透气窗就可做到两全其美。只要把叶片调到合适的角度就可达到既通风，采光又可无拘无束地享受自己的私人空间。</a:t>
            </a:r>
          </a:p>
          <a:p>
            <a:pPr fontAlgn="auto">
              <a:lnSpc>
                <a:spcPct val="100000"/>
              </a:lnSpc>
              <a:buNone/>
            </a:pPr>
            <a:endParaRPr lang="zh-CN" altLang="en-US" sz="1400" b="1" dirty="0" smtClean="0">
              <a:solidFill>
                <a:srgbClr val="FF0000"/>
              </a:solidFill>
              <a:sym typeface="+mn-ea"/>
            </a:endParaRPr>
          </a:p>
          <a:p>
            <a:pPr fontAlgn="auto">
              <a:lnSpc>
                <a:spcPct val="150000"/>
              </a:lnSpc>
              <a:buNone/>
            </a:pPr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  <a:cs typeface="+mn-ea"/>
                <a:sym typeface="+mn-lt"/>
              </a:rPr>
              <a:t>[2] </a:t>
            </a:r>
            <a:r>
              <a:rPr lang="zh-CN" altLang="en-US" sz="1600" dirty="0" smtClean="0">
                <a:sym typeface="+mn-ea"/>
              </a:rPr>
              <a:t>隔音、遮光、节能</a:t>
            </a:r>
            <a:endParaRPr lang="zh-CN" altLang="en-US" sz="1600" dirty="0" smtClean="0"/>
          </a:p>
          <a:p>
            <a:pPr fontAlgn="auto">
              <a:lnSpc>
                <a:spcPct val="150000"/>
              </a:lnSpc>
              <a:buNone/>
            </a:pPr>
            <a:r>
              <a:rPr lang="zh-CN" altLang="en-US" sz="1600" dirty="0" smtClean="0">
                <a:sym typeface="+mn-ea"/>
              </a:rPr>
              <a:t>      </a:t>
            </a:r>
            <a:r>
              <a:rPr lang="zh-CN" altLang="en-US" sz="1400" dirty="0" smtClean="0">
                <a:sym typeface="+mn-ea"/>
              </a:rPr>
              <a:t>合上透气窗的叶片，遮光、隔音效果非常好，能够照顾到晚睡晚起的人。</a:t>
            </a:r>
            <a:r>
              <a:rPr lang="zh-CN" altLang="en-US" sz="1400" dirty="0" smtClean="0">
                <a:solidFill>
                  <a:schemeClr val="tx1"/>
                </a:solidFill>
                <a:sym typeface="+mn-ea"/>
              </a:rPr>
              <a:t>传统窗帘只能起到单一的遮光效果</a:t>
            </a:r>
            <a:r>
              <a:rPr lang="zh-CN" altLang="en-US" sz="1400" dirty="0" smtClean="0">
                <a:sym typeface="+mn-ea"/>
              </a:rPr>
              <a:t>；透气窗其</a:t>
            </a:r>
            <a:r>
              <a:rPr lang="zh-CN" altLang="en-US" sz="1400" dirty="0" smtClean="0">
                <a:sym typeface="+mn-ea"/>
              </a:rPr>
              <a:t>良好的隔热性能，能有效减少室内、外的能量交换。</a:t>
            </a:r>
          </a:p>
          <a:p>
            <a:pPr fontAlgn="auto">
              <a:lnSpc>
                <a:spcPct val="100000"/>
              </a:lnSpc>
              <a:buNone/>
            </a:pPr>
            <a:endParaRPr lang="zh-CN" altLang="en-US" sz="1400" dirty="0" smtClean="0">
              <a:sym typeface="+mn-ea"/>
            </a:endParaRPr>
          </a:p>
          <a:p>
            <a:pPr fontAlgn="auto">
              <a:lnSpc>
                <a:spcPct val="150000"/>
              </a:lnSpc>
              <a:buNone/>
            </a:pPr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  <a:cs typeface="+mn-ea"/>
                <a:sym typeface="+mn-lt"/>
              </a:rPr>
              <a:t>[3]</a:t>
            </a:r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幼圆" panose="02010509060101010101" pitchFamily="49" charset="-122"/>
                <a:cs typeface="+mn-ea"/>
                <a:sym typeface="+mn-lt"/>
              </a:rPr>
              <a:t> </a:t>
            </a:r>
            <a:r>
              <a:rPr lang="zh-CN" altLang="en-US" sz="1600" dirty="0" smtClean="0">
                <a:sym typeface="+mn-lt"/>
              </a:rPr>
              <a:t>时尚、优雅、简约</a:t>
            </a:r>
            <a:endParaRPr lang="zh-CN" altLang="en-US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幼圆" panose="02010509060101010101" pitchFamily="49" charset="-122"/>
              <a:cs typeface="+mn-ea"/>
              <a:sym typeface="+mn-lt"/>
            </a:endParaRPr>
          </a:p>
          <a:p>
            <a:pPr fontAlgn="auto">
              <a:lnSpc>
                <a:spcPct val="150000"/>
              </a:lnSpc>
              <a:buNone/>
            </a:pPr>
            <a:r>
              <a:rPr lang="zh-CN" altLang="en-US" sz="1600" dirty="0" smtClean="0">
                <a:sym typeface="+mn-ea"/>
              </a:rPr>
              <a:t>     </a:t>
            </a:r>
            <a:r>
              <a:rPr lang="zh-CN" altLang="en-US" dirty="0" smtClean="0">
                <a:sym typeface="+mn-ea"/>
              </a:rPr>
              <a:t> </a:t>
            </a:r>
            <a:r>
              <a:rPr lang="zh-CN" altLang="en-US" sz="1400" dirty="0" smtClean="0">
                <a:sym typeface="+mn-ea"/>
              </a:rPr>
              <a:t>透气窗设计简洁，外形时尚，同时具有装饰性和实用性，</a:t>
            </a:r>
            <a:r>
              <a:rPr lang="zh-CN" altLang="en-US" sz="1400" dirty="0" smtClean="0">
                <a:latin typeface="+mn-ea"/>
                <a:sym typeface="+mn-ea"/>
              </a:rPr>
              <a:t>广泛运用在欧美国家的家居装饰中。</a:t>
            </a:r>
            <a:endParaRPr lang="zh-CN" alt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6900" y="2956560"/>
            <a:ext cx="926465" cy="2204085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7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6" grpId="0" bldLvl="0" animBg="1"/>
      <p:bldP spid="7" grpId="0" bldLvl="0" animBg="1"/>
      <p:bldP spid="11" grpId="0"/>
      <p:bldP spid="12" grpId="0"/>
      <p:bldP spid="19" grpId="0"/>
      <p:bldP spid="19" grpId="1"/>
      <p:bldP spid="19" grpId="2"/>
      <p:bldP spid="19" grpId="3"/>
      <p:bldP spid="19" grpId="4"/>
      <p:bldP spid="19" grpId="5"/>
      <p:bldP spid="19" grpId="6"/>
      <p:bldP spid="19" grpId="7"/>
      <p:bldP spid="19" grpId="8"/>
      <p:bldP spid="19" grpId="9"/>
      <p:bldP spid="19" grpId="10"/>
      <p:bldP spid="19" grpId="11"/>
      <p:bldP spid="19" grpId="12"/>
      <p:bldP spid="19" grpId="13"/>
      <p:bldP spid="19" grpId="14"/>
      <p:bldP spid="19" grpId="15"/>
      <p:bldP spid="19" grpId="16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939326" y="843559"/>
            <a:ext cx="253855" cy="253855"/>
          </a:xfrm>
          <a:prstGeom prst="rect">
            <a:avLst/>
          </a:prstGeom>
          <a:solidFill>
            <a:srgbClr val="FBC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314635" y="843558"/>
            <a:ext cx="253855" cy="253855"/>
          </a:xfrm>
          <a:prstGeom prst="rect">
            <a:avLst/>
          </a:prstGeom>
          <a:solidFill>
            <a:srgbClr val="8BC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312476" y="457782"/>
            <a:ext cx="253855" cy="253855"/>
          </a:xfrm>
          <a:prstGeom prst="rect">
            <a:avLst/>
          </a:prstGeom>
          <a:solidFill>
            <a:srgbClr val="66BF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939326" y="457783"/>
            <a:ext cx="253855" cy="253855"/>
          </a:xfrm>
          <a:prstGeom prst="rect">
            <a:avLst/>
          </a:prstGeom>
          <a:solidFill>
            <a:srgbClr val="FC6D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32347" y="1416985"/>
            <a:ext cx="487680" cy="1615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华文楷体" panose="02010600040101010101" charset="-122"/>
                <a:ea typeface="华文楷体" panose="02010600040101010101" charset="-122"/>
              </a:rPr>
              <a:t>透气窗的优点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38324" y="1653164"/>
            <a:ext cx="410845" cy="1007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l"/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Advantage</a:t>
            </a:r>
          </a:p>
        </p:txBody>
      </p:sp>
      <p:grpSp>
        <p:nvGrpSpPr>
          <p:cNvPr id="4" name="组合 17"/>
          <p:cNvGrpSpPr/>
          <p:nvPr/>
        </p:nvGrpSpPr>
        <p:grpSpPr>
          <a:xfrm>
            <a:off x="941705" y="457835"/>
            <a:ext cx="626745" cy="2637790"/>
            <a:chOff x="941485" y="385775"/>
            <a:chExt cx="627005" cy="2401999"/>
          </a:xfrm>
        </p:grpSpPr>
        <p:cxnSp>
          <p:nvCxnSpPr>
            <p:cNvPr id="10" name="PA_直接连接符 7"/>
            <p:cNvCxnSpPr/>
            <p:nvPr>
              <p:custDataLst>
                <p:tags r:id="rId1"/>
              </p:custDataLst>
            </p:nvPr>
          </p:nvCxnSpPr>
          <p:spPr>
            <a:xfrm>
              <a:off x="1246806" y="385775"/>
              <a:ext cx="0" cy="2401999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A_直接连接符 7"/>
            <p:cNvCxnSpPr/>
            <p:nvPr>
              <p:custDataLst>
                <p:tags r:id="rId2"/>
              </p:custDataLst>
            </p:nvPr>
          </p:nvCxnSpPr>
          <p:spPr>
            <a:xfrm>
              <a:off x="941485" y="699542"/>
              <a:ext cx="627005" cy="0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6900" y="2956560"/>
            <a:ext cx="926465" cy="2204085"/>
          </a:xfrm>
          <a:prstGeom prst="rect">
            <a:avLst/>
          </a:prstGeom>
        </p:spPr>
      </p:pic>
      <p:sp>
        <p:nvSpPr>
          <p:cNvPr id="3" name="TextBox 18"/>
          <p:cNvSpPr txBox="1"/>
          <p:nvPr/>
        </p:nvSpPr>
        <p:spPr>
          <a:xfrm>
            <a:off x="2143108" y="642924"/>
            <a:ext cx="5909945" cy="3172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  <a:cs typeface="+mn-ea"/>
                <a:sym typeface="+mn-lt"/>
              </a:rPr>
              <a:t>[4] </a:t>
            </a:r>
            <a:r>
              <a:rPr lang="zh-CN" altLang="en-US" sz="1600" dirty="0" smtClean="0">
                <a:sym typeface="+mn-ea"/>
              </a:rPr>
              <a:t>易打理、耐用</a:t>
            </a:r>
            <a:endParaRPr lang="en-US" altLang="zh-CN" sz="1600" dirty="0" smtClean="0"/>
          </a:p>
          <a:p>
            <a:pPr fontAlgn="auto">
              <a:lnSpc>
                <a:spcPct val="150000"/>
              </a:lnSpc>
              <a:buNone/>
            </a:pPr>
            <a:r>
              <a:rPr lang="zh-CN" altLang="en-US" sz="1600" dirty="0" smtClean="0">
                <a:sym typeface="+mn-ea"/>
              </a:rPr>
              <a:t>      </a:t>
            </a:r>
            <a:r>
              <a:rPr lang="zh-CN" altLang="en-US" sz="1400" dirty="0" smtClean="0">
                <a:latin typeface="+mn-ea"/>
                <a:sym typeface="+mn-ea"/>
              </a:rPr>
              <a:t>透气窗不用拆洗，每隔一段时间只需要擦一下就可以了。</a:t>
            </a:r>
          </a:p>
          <a:p>
            <a:pPr fontAlgn="auto">
              <a:lnSpc>
                <a:spcPct val="150000"/>
              </a:lnSpc>
              <a:buNone/>
            </a:pPr>
            <a:r>
              <a:rPr lang="zh-CN" altLang="en-US" sz="1400" dirty="0" smtClean="0">
                <a:latin typeface="+mn-ea"/>
                <a:sym typeface="+mn-ea"/>
              </a:rPr>
              <a:t>传统的窗帘日积月累易布满灰尘，至少每年清洗一次，清洗很麻烦。且布料易缩水、老化等原因，窗帘布的使用寿命一般在五年内，而透气窗使用寿命都在</a:t>
            </a:r>
            <a:r>
              <a:rPr lang="en-US" sz="1400" dirty="0" smtClean="0">
                <a:latin typeface="+mn-ea"/>
                <a:sym typeface="+mn-ea"/>
              </a:rPr>
              <a:t>10</a:t>
            </a:r>
            <a:r>
              <a:rPr lang="zh-CN" altLang="en-US" sz="1400" dirty="0" smtClean="0">
                <a:latin typeface="+mn-ea"/>
                <a:sym typeface="+mn-ea"/>
              </a:rPr>
              <a:t>年以上。</a:t>
            </a:r>
            <a:endParaRPr lang="zh-CN" altLang="en-US" sz="1400" b="1" dirty="0" smtClean="0">
              <a:solidFill>
                <a:srgbClr val="FF0000"/>
              </a:solidFill>
              <a:latin typeface="+mn-ea"/>
              <a:sym typeface="+mn-ea"/>
            </a:endParaRPr>
          </a:p>
          <a:p>
            <a:pPr fontAlgn="auto">
              <a:lnSpc>
                <a:spcPct val="100000"/>
              </a:lnSpc>
              <a:buNone/>
            </a:pPr>
            <a:endParaRPr lang="en-US" altLang="zh-CN" sz="14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幼圆" panose="02010509060101010101" pitchFamily="49" charset="-122"/>
              <a:cs typeface="+mn-ea"/>
              <a:sym typeface="+mn-lt"/>
            </a:endParaRPr>
          </a:p>
          <a:p>
            <a:pPr fontAlgn="auto">
              <a:lnSpc>
                <a:spcPct val="150000"/>
              </a:lnSpc>
              <a:buNone/>
            </a:pPr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  <a:cs typeface="+mn-ea"/>
                <a:sym typeface="+mn-lt"/>
              </a:rPr>
              <a:t>[5] </a:t>
            </a:r>
            <a:r>
              <a:rPr lang="zh-CN" altLang="en-US" sz="1600" dirty="0" smtClean="0">
                <a:sym typeface="+mn-ea"/>
              </a:rPr>
              <a:t>防止尘、螨过敏</a:t>
            </a:r>
            <a:endParaRPr lang="zh-CN" altLang="en-US" sz="1600" dirty="0" smtClean="0"/>
          </a:p>
          <a:p>
            <a:pPr fontAlgn="auto">
              <a:lnSpc>
                <a:spcPct val="150000"/>
              </a:lnSpc>
              <a:buNone/>
            </a:pPr>
            <a:r>
              <a:rPr lang="zh-CN" altLang="en-US" sz="1600" dirty="0" smtClean="0">
                <a:sym typeface="+mn-ea"/>
              </a:rPr>
              <a:t>      </a:t>
            </a:r>
            <a:r>
              <a:rPr lang="zh-CN" altLang="en-US" sz="1400" dirty="0" smtClean="0">
                <a:sym typeface="+mn-ea"/>
              </a:rPr>
              <a:t>由于透气窗不藏尘，不长螨，能照顾到有鼻敏感的人士。</a:t>
            </a:r>
          </a:p>
          <a:p>
            <a:pPr fontAlgn="auto">
              <a:lnSpc>
                <a:spcPct val="100000"/>
              </a:lnSpc>
              <a:buNone/>
            </a:pPr>
            <a:endParaRPr lang="en-US" altLang="zh-CN" sz="1600" b="1" dirty="0">
              <a:solidFill>
                <a:schemeClr val="tx1">
                  <a:lumMod val="65000"/>
                  <a:lumOff val="3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  <a:cs typeface="+mn-ea"/>
              <a:sym typeface="+mn-lt"/>
            </a:endParaRPr>
          </a:p>
          <a:p>
            <a:pPr fontAlgn="auto">
              <a:lnSpc>
                <a:spcPct val="150000"/>
              </a:lnSpc>
              <a:buNone/>
            </a:pPr>
            <a:endParaRPr lang="zh-CN" alt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幼圆" panose="02010509060101010101" pitchFamily="49" charset="-122"/>
              <a:cs typeface="+mn-ea"/>
              <a:sym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"/>
                            </p:stCondLst>
                            <p:childTnLst>
                              <p:par>
                                <p:cTn id="32" presetID="35" presetClass="path" presetSubtype="0" accel="50000" decel="50000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773056 0.000000 " pathEditMode="relative" rAng="0" ptsTypes="">
                                      <p:cBhvr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6" grpId="0" bldLvl="0" animBg="1"/>
      <p:bldP spid="7" grpId="0" bldLvl="0" animBg="1"/>
      <p:bldP spid="11" grpId="0"/>
      <p:bldP spid="12" grpId="0"/>
      <p:bldP spid="3" grpId="0"/>
      <p:bldP spid="3" grpId="1"/>
      <p:bldP spid="3" grpId="2"/>
      <p:bldP spid="3" grpId="3"/>
      <p:bldP spid="3" grpId="4"/>
      <p:bldP spid="3" grpId="5"/>
      <p:bldP spid="3" grpId="6"/>
      <p:bldP spid="3" grpId="7"/>
      <p:bldP spid="3" grpId="8"/>
      <p:bldP spid="3" grpId="9"/>
      <p:bldP spid="3" grpId="10"/>
      <p:bldP spid="3" grpId="11"/>
      <p:bldP spid="3" grpId="12"/>
      <p:bldP spid="3" grpId="13"/>
      <p:bldP spid="3" grpId="14"/>
      <p:bldP spid="3" grpId="1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_文本框 6"/>
          <p:cNvSpPr txBox="1"/>
          <p:nvPr>
            <p:custDataLst>
              <p:tags r:id="rId1"/>
            </p:custDataLst>
          </p:nvPr>
        </p:nvSpPr>
        <p:spPr>
          <a:xfrm>
            <a:off x="326058" y="210875"/>
            <a:ext cx="2697480" cy="3848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透气窗的市场分布及特点</a:t>
            </a:r>
          </a:p>
        </p:txBody>
      </p:sp>
      <p:cxnSp>
        <p:nvCxnSpPr>
          <p:cNvPr id="3" name="PA_直接连接符 7"/>
          <p:cNvCxnSpPr/>
          <p:nvPr>
            <p:custDataLst>
              <p:tags r:id="rId2"/>
            </p:custDataLst>
          </p:nvPr>
        </p:nvCxnSpPr>
        <p:spPr>
          <a:xfrm>
            <a:off x="326058" y="579095"/>
            <a:ext cx="8100392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04835" y="2971800"/>
            <a:ext cx="926465" cy="2204085"/>
          </a:xfrm>
          <a:prstGeom prst="rect">
            <a:avLst/>
          </a:prstGeom>
        </p:spPr>
      </p:pic>
      <p:grpSp>
        <p:nvGrpSpPr>
          <p:cNvPr id="21" name="组合 20"/>
          <p:cNvGrpSpPr/>
          <p:nvPr/>
        </p:nvGrpSpPr>
        <p:grpSpPr>
          <a:xfrm>
            <a:off x="414020" y="1301115"/>
            <a:ext cx="7994015" cy="3655695"/>
            <a:chOff x="720" y="2120"/>
            <a:chExt cx="12589" cy="5757"/>
          </a:xfrm>
        </p:grpSpPr>
        <p:grpSp>
          <p:nvGrpSpPr>
            <p:cNvPr id="27" name="组合 26"/>
            <p:cNvGrpSpPr/>
            <p:nvPr/>
          </p:nvGrpSpPr>
          <p:grpSpPr>
            <a:xfrm>
              <a:off x="812" y="2120"/>
              <a:ext cx="12380" cy="2824"/>
              <a:chOff x="538931" y="1306608"/>
              <a:chExt cx="8137525" cy="2058024"/>
            </a:xfrm>
          </p:grpSpPr>
          <p:grpSp>
            <p:nvGrpSpPr>
              <p:cNvPr id="5" name="组合 28"/>
              <p:cNvGrpSpPr/>
              <p:nvPr/>
            </p:nvGrpSpPr>
            <p:grpSpPr bwMode="auto">
              <a:xfrm>
                <a:off x="1491431" y="1853722"/>
                <a:ext cx="6032500" cy="935033"/>
                <a:chOff x="0" y="217802"/>
                <a:chExt cx="6032665" cy="934711"/>
              </a:xfrm>
            </p:grpSpPr>
            <p:sp>
              <p:nvSpPr>
                <p:cNvPr id="6" name="直接连接符 18"/>
                <p:cNvSpPr>
                  <a:spLocks noChangeShapeType="1"/>
                </p:cNvSpPr>
                <p:nvPr/>
              </p:nvSpPr>
              <p:spPr bwMode="auto">
                <a:xfrm>
                  <a:off x="0" y="721858"/>
                  <a:ext cx="6032665" cy="1"/>
                </a:xfrm>
                <a:prstGeom prst="line">
                  <a:avLst/>
                </a:prstGeom>
                <a:noFill/>
                <a:ln w="9525">
                  <a:solidFill>
                    <a:srgbClr val="7F7F7F"/>
                  </a:solidFill>
                  <a:bevel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cxnSp>
              <p:nvCxnSpPr>
                <p:cNvPr id="10" name="直接箭头连接符 25"/>
                <p:cNvCxnSpPr>
                  <a:cxnSpLocks noChangeShapeType="1"/>
                </p:cNvCxnSpPr>
                <p:nvPr/>
              </p:nvCxnSpPr>
              <p:spPr bwMode="auto">
                <a:xfrm>
                  <a:off x="6031081" y="721917"/>
                  <a:ext cx="0" cy="430596"/>
                </a:xfrm>
                <a:prstGeom prst="straightConnector1">
                  <a:avLst/>
                </a:prstGeom>
                <a:noFill/>
                <a:ln w="9525">
                  <a:solidFill>
                    <a:srgbClr val="7F7F7F"/>
                  </a:solidFill>
                  <a:bevel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sp>
              <p:nvSpPr>
                <p:cNvPr id="11" name="直接连接符 27"/>
                <p:cNvSpPr>
                  <a:spLocks noChangeShapeType="1"/>
                </p:cNvSpPr>
                <p:nvPr/>
              </p:nvSpPr>
              <p:spPr bwMode="auto">
                <a:xfrm flipH="1">
                  <a:off x="3080337" y="217802"/>
                  <a:ext cx="1" cy="504056"/>
                </a:xfrm>
                <a:prstGeom prst="line">
                  <a:avLst/>
                </a:prstGeom>
                <a:noFill/>
                <a:ln w="9525">
                  <a:solidFill>
                    <a:srgbClr val="7F7F7F"/>
                  </a:solidFill>
                  <a:bevel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3" name="矩形 1"/>
              <p:cNvSpPr>
                <a:spLocks noChangeArrowheads="1"/>
              </p:cNvSpPr>
              <p:nvPr/>
            </p:nvSpPr>
            <p:spPr bwMode="auto">
              <a:xfrm>
                <a:off x="3419872" y="1306608"/>
                <a:ext cx="2319337" cy="576263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zh-CN" altLang="en-US" dirty="0" smtClean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宋体" panose="02010600030101010101" pitchFamily="2" charset="-122"/>
                  </a:rPr>
                  <a:t>分布市场及特点</a:t>
                </a:r>
              </a:p>
            </p:txBody>
          </p:sp>
          <p:sp>
            <p:nvSpPr>
              <p:cNvPr id="16" name="矩形 10"/>
              <p:cNvSpPr>
                <a:spLocks noChangeArrowheads="1"/>
              </p:cNvSpPr>
              <p:nvPr/>
            </p:nvSpPr>
            <p:spPr bwMode="auto">
              <a:xfrm>
                <a:off x="538931" y="2788370"/>
                <a:ext cx="1905000" cy="576262"/>
              </a:xfrm>
              <a:prstGeom prst="rect">
                <a:avLst/>
              </a:prstGeom>
              <a:solidFill>
                <a:srgbClr val="FC6D5C"/>
              </a:solidFill>
              <a:ln>
                <a:noFill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zh-CN" altLang="en-US" sz="1600" b="1" dirty="0" smtClean="0">
                    <a:latin typeface="+mn-ea"/>
                    <a:sym typeface="+mn-ea"/>
                  </a:rPr>
                  <a:t>美国市场</a:t>
                </a:r>
                <a:endParaRPr lang="zh-CN" altLang="en-US" sz="1600" b="1" dirty="0" smtClean="0">
                  <a:solidFill>
                    <a:srgbClr val="FFFFFF"/>
                  </a:solidFill>
                  <a:latin typeface="+mn-ea"/>
                  <a:ea typeface="微软雅黑" panose="020B0503020204020204" pitchFamily="34" charset="-122"/>
                  <a:sym typeface="+mn-ea"/>
                </a:endParaRPr>
              </a:p>
            </p:txBody>
          </p:sp>
          <p:sp>
            <p:nvSpPr>
              <p:cNvPr id="19" name="矩形 11"/>
              <p:cNvSpPr>
                <a:spLocks noChangeArrowheads="1"/>
              </p:cNvSpPr>
              <p:nvPr/>
            </p:nvSpPr>
            <p:spPr bwMode="auto">
              <a:xfrm>
                <a:off x="2596331" y="2788370"/>
                <a:ext cx="1903413" cy="576262"/>
              </a:xfrm>
              <a:prstGeom prst="rect">
                <a:avLst/>
              </a:prstGeom>
              <a:solidFill>
                <a:srgbClr val="FBC65C"/>
              </a:solidFill>
              <a:ln>
                <a:noFill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zh-CN" altLang="zh-CN" sz="16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宋体" panose="02010600030101010101" pitchFamily="2" charset="-122"/>
                  </a:rPr>
                  <a:t>澳洲市场</a:t>
                </a:r>
              </a:p>
            </p:txBody>
          </p:sp>
          <p:sp>
            <p:nvSpPr>
              <p:cNvPr id="22" name="矩形 12"/>
              <p:cNvSpPr>
                <a:spLocks noChangeArrowheads="1"/>
              </p:cNvSpPr>
              <p:nvPr/>
            </p:nvSpPr>
            <p:spPr bwMode="auto">
              <a:xfrm>
                <a:off x="4683894" y="2788370"/>
                <a:ext cx="1905000" cy="576262"/>
              </a:xfrm>
              <a:prstGeom prst="rect">
                <a:avLst/>
              </a:prstGeom>
              <a:solidFill>
                <a:srgbClr val="8BC066"/>
              </a:solidFill>
              <a:ln>
                <a:noFill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zh-CN" altLang="zh-CN" sz="16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宋体" panose="02010600030101010101" pitchFamily="2" charset="-122"/>
                  </a:rPr>
                  <a:t>英国市场</a:t>
                </a:r>
              </a:p>
            </p:txBody>
          </p:sp>
          <p:sp>
            <p:nvSpPr>
              <p:cNvPr id="25" name="矩形 13"/>
              <p:cNvSpPr>
                <a:spLocks noChangeArrowheads="1"/>
              </p:cNvSpPr>
              <p:nvPr/>
            </p:nvSpPr>
            <p:spPr bwMode="auto">
              <a:xfrm>
                <a:off x="6773044" y="2788370"/>
                <a:ext cx="1903412" cy="576262"/>
              </a:xfrm>
              <a:prstGeom prst="rect">
                <a:avLst/>
              </a:prstGeom>
              <a:solidFill>
                <a:srgbClr val="66BFBD"/>
              </a:solidFill>
              <a:ln>
                <a:noFill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zh-CN" altLang="zh-CN" sz="1600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宋体" panose="02010600030101010101" pitchFamily="2" charset="-122"/>
                  </a:rPr>
                  <a:t>荷兰市场</a:t>
                </a:r>
              </a:p>
            </p:txBody>
          </p:sp>
        </p:grpSp>
        <p:sp>
          <p:nvSpPr>
            <p:cNvPr id="28" name="PA_文本框 4"/>
            <p:cNvSpPr txBox="1"/>
            <p:nvPr>
              <p:custDataLst>
                <p:tags r:id="rId3"/>
              </p:custDataLst>
            </p:nvPr>
          </p:nvSpPr>
          <p:spPr>
            <a:xfrm>
              <a:off x="720" y="5141"/>
              <a:ext cx="2991" cy="1440"/>
            </a:xfrm>
            <a:prstGeom prst="rect">
              <a:avLst/>
            </a:prstGeom>
            <a:noFill/>
            <a:ln>
              <a:solidFill>
                <a:srgbClr val="FC6D5C"/>
              </a:solidFill>
            </a:ln>
          </p:spPr>
          <p:txBody>
            <a:bodyPr wrap="square" rtlCol="0">
              <a:spAutoFit/>
            </a:bodyPr>
            <a:lstStyle/>
            <a:p>
              <a:pPr fontAlgn="auto">
                <a:lnSpc>
                  <a:spcPct val="150000"/>
                </a:lnSpc>
              </a:pPr>
              <a:r>
                <a:rPr lang="zh-CN" alt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幼圆" panose="02010509060101010101" pitchFamily="49" charset="-122"/>
                  <a:ea typeface="幼圆" panose="02010509060101010101" pitchFamily="49" charset="-122"/>
                  <a:cs typeface="+mn-ea"/>
                  <a:sym typeface="+mn-lt"/>
                </a:rPr>
                <a:t>    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+mn-ea"/>
                  <a:cs typeface="+mn-ea"/>
                  <a:sym typeface="+mn-lt"/>
                </a:rPr>
                <a:t>美国透气窗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+mn-ea"/>
                  <a:sym typeface="+mn-ea"/>
                </a:rPr>
                <a:t>品种最为齐全的，尺寸较为均匀，大、小窗户皆有。</a:t>
              </a:r>
              <a:endParaRPr lang="zh-CN" altLang="en-US" sz="1200" dirty="0" smtClean="0">
                <a:solidFill>
                  <a:schemeClr val="tx1"/>
                </a:solidFill>
                <a:latin typeface="+mn-ea"/>
                <a:cs typeface="+mn-ea"/>
                <a:sym typeface="+mn-ea"/>
              </a:endParaRPr>
            </a:p>
          </p:txBody>
        </p:sp>
        <p:sp>
          <p:nvSpPr>
            <p:cNvPr id="29" name="PA_文本框 4"/>
            <p:cNvSpPr txBox="1"/>
            <p:nvPr>
              <p:custDataLst>
                <p:tags r:id="rId4"/>
              </p:custDataLst>
            </p:nvPr>
          </p:nvSpPr>
          <p:spPr>
            <a:xfrm>
              <a:off x="3979" y="5141"/>
              <a:ext cx="2871" cy="1944"/>
            </a:xfrm>
            <a:prstGeom prst="rect">
              <a:avLst/>
            </a:prstGeom>
            <a:noFill/>
            <a:ln>
              <a:solidFill>
                <a:srgbClr val="FBC65C"/>
              </a:solidFill>
            </a:ln>
          </p:spPr>
          <p:txBody>
            <a:bodyPr wrap="square" rtlCol="0">
              <a:spAutoFit/>
            </a:bodyPr>
            <a:lstStyle/>
            <a:p>
              <a:pPr fontAlgn="auto">
                <a:lnSpc>
                  <a:spcPct val="150000"/>
                </a:lnSpc>
              </a:pPr>
              <a:r>
                <a:rPr lang="zh-CN" altLang="en-US" sz="1400" dirty="0" smtClean="0">
                  <a:solidFill>
                    <a:schemeClr val="tx1"/>
                  </a:solidFill>
                  <a:latin typeface="+mn-ea"/>
                  <a:ea typeface="幼圆" panose="02010509060101010101" pitchFamily="49" charset="-122"/>
                  <a:cs typeface="+mn-ea"/>
                  <a:sym typeface="+mn-lt"/>
                </a:rPr>
                <a:t>    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+mn-ea"/>
                  <a:cs typeface="+mn-ea"/>
                  <a:sym typeface="+mn-lt"/>
                </a:rPr>
                <a:t>澳洲因天气原因，窗型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+mn-ea"/>
                  <a:sym typeface="+mn-ea"/>
                </a:rPr>
                <a:t>较大，且</a:t>
              </a:r>
              <a:r>
                <a:rPr lang="en-US" sz="1200" dirty="0" smtClean="0">
                  <a:solidFill>
                    <a:schemeClr val="tx1"/>
                  </a:solidFill>
                  <a:latin typeface="+mn-ea"/>
                  <a:sym typeface="+mn-ea"/>
                </a:rPr>
                <a:t>90%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+mn-ea"/>
                  <a:sym typeface="+mn-ea"/>
                </a:rPr>
                <a:t>的叶片都用</a:t>
              </a:r>
              <a:r>
                <a:rPr lang="en-US" sz="1200" dirty="0" smtClean="0">
                  <a:solidFill>
                    <a:schemeClr val="tx1"/>
                  </a:solidFill>
                  <a:latin typeface="+mn-ea"/>
                  <a:sym typeface="+mn-ea"/>
                </a:rPr>
                <a:t>89mm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+mn-ea"/>
                  <a:sym typeface="+mn-ea"/>
                </a:rPr>
                <a:t>，大多用隐形拉杆（后拉手）。</a:t>
              </a:r>
              <a:endParaRPr lang="zh-CN" altLang="en-US" sz="1200" dirty="0" smtClean="0">
                <a:solidFill>
                  <a:schemeClr val="tx1"/>
                </a:solidFill>
                <a:latin typeface="+mn-ea"/>
                <a:ea typeface="幼圆" panose="02010509060101010101" pitchFamily="49" charset="-122"/>
                <a:cs typeface="+mn-ea"/>
                <a:sym typeface="+mn-ea"/>
              </a:endParaRPr>
            </a:p>
          </p:txBody>
        </p:sp>
        <p:sp>
          <p:nvSpPr>
            <p:cNvPr id="30" name="PA_文本框 4"/>
            <p:cNvSpPr txBox="1"/>
            <p:nvPr>
              <p:custDataLst>
                <p:tags r:id="rId5"/>
              </p:custDataLst>
            </p:nvPr>
          </p:nvSpPr>
          <p:spPr>
            <a:xfrm>
              <a:off x="7118" y="5141"/>
              <a:ext cx="2897" cy="2736"/>
            </a:xfrm>
            <a:prstGeom prst="rect">
              <a:avLst/>
            </a:prstGeom>
            <a:noFill/>
            <a:ln>
              <a:solidFill>
                <a:srgbClr val="8BC066"/>
              </a:solidFill>
            </a:ln>
          </p:spPr>
          <p:txBody>
            <a:bodyPr wrap="square" rtlCol="0">
              <a:spAutoFit/>
            </a:bodyPr>
            <a:lstStyle/>
            <a:p>
              <a:pPr fontAlgn="auto">
                <a:lnSpc>
                  <a:spcPct val="150000"/>
                </a:lnSpc>
              </a:pPr>
              <a:r>
                <a:rPr lang="zh-CN" alt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幼圆" panose="02010509060101010101" pitchFamily="49" charset="-122"/>
                  <a:ea typeface="幼圆" panose="02010509060101010101" pitchFamily="49" charset="-122"/>
                  <a:cs typeface="+mn-ea"/>
                  <a:sym typeface="+mn-lt"/>
                </a:rPr>
                <a:t>    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+mn-ea"/>
                  <a:cs typeface="+mn-ea"/>
                  <a:sym typeface="+mn-lt"/>
                </a:rPr>
                <a:t>英国窗型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+mn-ea"/>
                  <a:sym typeface="+mn-ea"/>
                </a:rPr>
                <a:t>较小，这与英国多雨寒冷的天气有关，其应叶片也较小，多以</a:t>
              </a:r>
              <a:r>
                <a:rPr lang="en-US" sz="1200" dirty="0" smtClean="0">
                  <a:solidFill>
                    <a:schemeClr val="tx1"/>
                  </a:solidFill>
                  <a:latin typeface="+mn-ea"/>
                  <a:sym typeface="+mn-ea"/>
                </a:rPr>
                <a:t>64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+mn-ea"/>
                  <a:sym typeface="+mn-ea"/>
                </a:rPr>
                <a:t>和</a:t>
              </a:r>
              <a:r>
                <a:rPr lang="en-US" sz="1200" dirty="0" smtClean="0">
                  <a:solidFill>
                    <a:schemeClr val="tx1"/>
                  </a:solidFill>
                  <a:latin typeface="+mn-ea"/>
                  <a:sym typeface="+mn-ea"/>
                </a:rPr>
                <a:t>47mm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+mn-ea"/>
                  <a:sym typeface="+mn-ea"/>
                </a:rPr>
                <a:t>为主，大多用中间拉杆（中间拉手）。</a:t>
              </a:r>
              <a:endParaRPr lang="zh-CN" altLang="en-US" sz="1200" dirty="0" smtClean="0">
                <a:solidFill>
                  <a:schemeClr val="tx1"/>
                </a:solidFill>
                <a:latin typeface="+mn-ea"/>
                <a:ea typeface="幼圆" panose="02010509060101010101" pitchFamily="49" charset="-122"/>
                <a:cs typeface="+mn-ea"/>
                <a:sym typeface="+mn-ea"/>
              </a:endParaRPr>
            </a:p>
          </p:txBody>
        </p:sp>
        <p:sp>
          <p:nvSpPr>
            <p:cNvPr id="31" name="PA_文本框 4"/>
            <p:cNvSpPr txBox="1"/>
            <p:nvPr>
              <p:custDataLst>
                <p:tags r:id="rId6"/>
              </p:custDataLst>
            </p:nvPr>
          </p:nvSpPr>
          <p:spPr>
            <a:xfrm>
              <a:off x="10179" y="5141"/>
              <a:ext cx="3130" cy="1872"/>
            </a:xfrm>
            <a:prstGeom prst="rect">
              <a:avLst/>
            </a:prstGeom>
            <a:noFill/>
            <a:ln>
              <a:solidFill>
                <a:srgbClr val="66BFBD"/>
              </a:solidFill>
            </a:ln>
          </p:spPr>
          <p:txBody>
            <a:bodyPr wrap="square" rtlCol="0">
              <a:spAutoFit/>
            </a:bodyPr>
            <a:lstStyle/>
            <a:p>
              <a:pPr fontAlgn="auto">
                <a:lnSpc>
                  <a:spcPct val="150000"/>
                </a:lnSpc>
                <a:buNone/>
              </a:pPr>
              <a:r>
                <a:rPr lang="zh-CN" alt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幼圆" panose="02010509060101010101" pitchFamily="49" charset="-122"/>
                  <a:ea typeface="幼圆" panose="02010509060101010101" pitchFamily="49" charset="-122"/>
                  <a:cs typeface="+mn-ea"/>
                  <a:sym typeface="+mn-lt"/>
                </a:rPr>
                <a:t>    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  <a:cs typeface="+mn-ea"/>
                  <a:sym typeface="+mn-lt"/>
                </a:rPr>
                <a:t>荷兰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+mn-ea"/>
                  <a:sym typeface="+mn-ea"/>
                </a:rPr>
                <a:t>窗户尺寸在澳洲与英国之间，叶片以</a:t>
              </a:r>
              <a:r>
                <a:rPr lang="en-US" sz="1200" dirty="0" smtClean="0">
                  <a:solidFill>
                    <a:schemeClr val="tx1"/>
                  </a:solidFill>
                  <a:latin typeface="+mn-ea"/>
                  <a:sym typeface="+mn-ea"/>
                </a:rPr>
                <a:t>64mm</a:t>
              </a:r>
              <a:r>
                <a:rPr lang="zh-CN" altLang="en-US" sz="1200" dirty="0" smtClean="0">
                  <a:solidFill>
                    <a:schemeClr val="tx1"/>
                  </a:solidFill>
                  <a:latin typeface="+mn-ea"/>
                  <a:sym typeface="+mn-ea"/>
                </a:rPr>
                <a:t>为主，中间拉杆与隐形拉杆都比较普遍。</a:t>
              </a:r>
              <a:endParaRPr lang="zh-CN" altLang="en-US" sz="1200" dirty="0" smtClean="0">
                <a:solidFill>
                  <a:schemeClr val="tx1"/>
                </a:solidFill>
                <a:latin typeface="+mn-ea"/>
                <a:ea typeface="幼圆" panose="02010509060101010101" pitchFamily="49" charset="-122"/>
                <a:cs typeface="+mn-ea"/>
                <a:sym typeface="+mn-ea"/>
              </a:endParaRPr>
            </a:p>
          </p:txBody>
        </p:sp>
        <p:cxnSp>
          <p:nvCxnSpPr>
            <p:cNvPr id="15" name="直接箭头连接符 25"/>
            <p:cNvCxnSpPr>
              <a:cxnSpLocks noChangeShapeType="1"/>
            </p:cNvCxnSpPr>
            <p:nvPr/>
          </p:nvCxnSpPr>
          <p:spPr bwMode="auto">
            <a:xfrm>
              <a:off x="8566" y="3572"/>
              <a:ext cx="0" cy="591"/>
            </a:xfrm>
            <a:prstGeom prst="straightConnector1">
              <a:avLst/>
            </a:prstGeom>
            <a:noFill/>
            <a:ln w="9525">
              <a:solidFill>
                <a:srgbClr val="7F7F7F"/>
              </a:solidFill>
              <a:bevel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7" name="直接箭头连接符 25"/>
            <p:cNvCxnSpPr>
              <a:cxnSpLocks noChangeShapeType="1"/>
            </p:cNvCxnSpPr>
            <p:nvPr/>
          </p:nvCxnSpPr>
          <p:spPr bwMode="auto">
            <a:xfrm>
              <a:off x="5390" y="3572"/>
              <a:ext cx="0" cy="591"/>
            </a:xfrm>
            <a:prstGeom prst="straightConnector1">
              <a:avLst/>
            </a:prstGeom>
            <a:noFill/>
            <a:ln w="9525">
              <a:solidFill>
                <a:srgbClr val="7F7F7F"/>
              </a:solidFill>
              <a:bevel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8" name="直接箭头连接符 25"/>
            <p:cNvCxnSpPr>
              <a:cxnSpLocks noChangeShapeType="1"/>
            </p:cNvCxnSpPr>
            <p:nvPr/>
          </p:nvCxnSpPr>
          <p:spPr bwMode="auto">
            <a:xfrm>
              <a:off x="2261" y="3563"/>
              <a:ext cx="0" cy="591"/>
            </a:xfrm>
            <a:prstGeom prst="straightConnector1">
              <a:avLst/>
            </a:prstGeom>
            <a:noFill/>
            <a:ln w="9525">
              <a:solidFill>
                <a:srgbClr val="7F7F7F"/>
              </a:solidFill>
              <a:bevel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20" name="文本框 19"/>
          <p:cNvSpPr txBox="1"/>
          <p:nvPr/>
        </p:nvSpPr>
        <p:spPr>
          <a:xfrm>
            <a:off x="325755" y="830580"/>
            <a:ext cx="8140065" cy="3657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None/>
            </a:pPr>
            <a:r>
              <a:rPr lang="zh-CN" altLang="en-US" dirty="0" smtClean="0">
                <a:latin typeface="+mn-ea"/>
                <a:sym typeface="+mn-ea"/>
              </a:rPr>
              <a:t>透气窗最大市场在美国，而后依次是澳洲、荷兰、英国、亚洲以及其他市场。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814</Words>
  <Application>WPS 演示</Application>
  <PresentationFormat>全屏显示(16:9)</PresentationFormat>
  <Paragraphs>94</Paragraphs>
  <Slides>10</Slides>
  <Notes>9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Jedie</dc:creator>
  <cp:lastModifiedBy>wyse133z</cp:lastModifiedBy>
  <cp:revision>179</cp:revision>
  <dcterms:created xsi:type="dcterms:W3CDTF">2017-01-03T04:52:00Z</dcterms:created>
  <dcterms:modified xsi:type="dcterms:W3CDTF">2017-09-19T01:33:13Z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2052-10.1.0.6489</vt:lpwstr>
  </property>
</Properties>
</file>